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42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D7EDE1-709F-47A5-B728-17016EDEFED3}" type="datetimeFigureOut">
              <a:rPr lang="en-GB" smtClean="0"/>
              <a:t>21/04/2015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D7EDE1-709F-47A5-B728-17016EDEFED3}" type="datetimeFigureOut">
              <a:rPr lang="en-GB" smtClean="0"/>
              <a:t>21/04/2015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D7EDE1-709F-47A5-B728-17016EDEFED3}" type="datetimeFigureOut">
              <a:rPr lang="en-GB" smtClean="0"/>
              <a:t>21/04/2015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D7EDE1-709F-47A5-B728-17016EDEFED3}" type="datetimeFigureOut">
              <a:rPr lang="en-GB" smtClean="0"/>
              <a:t>21/04/2015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7CEE4B7-CFB5-4A25-968F-C0AFE52BBD3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dirty="0" smtClean="0">
                <a:solidFill>
                  <a:srgbClr val="FF0000"/>
                </a:solidFill>
                <a:latin typeface="Showcard Gothic" pitchFamily="82" charset="0"/>
              </a:rPr>
              <a:t>MODAL VERBS</a:t>
            </a:r>
            <a:endParaRPr lang="en-GB" sz="8000" dirty="0">
              <a:solidFill>
                <a:srgbClr val="FF0000"/>
              </a:solidFill>
              <a:latin typeface="Showcard Gothi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20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970223"/>
              </p:ext>
            </p:extLst>
          </p:nvPr>
        </p:nvGraphicFramePr>
        <p:xfrm>
          <a:off x="755576" y="2344765"/>
          <a:ext cx="7704855" cy="3316482"/>
        </p:xfrm>
        <a:graphic>
          <a:graphicData uri="http://schemas.openxmlformats.org/drawingml/2006/table">
            <a:tbl>
              <a:tblPr/>
              <a:tblGrid>
                <a:gridCol w="1540971"/>
                <a:gridCol w="1540971"/>
                <a:gridCol w="1540971"/>
                <a:gridCol w="1540971"/>
                <a:gridCol w="1540971"/>
              </a:tblGrid>
              <a:tr h="1658241"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Maiandra GD" pitchFamily="34" charset="0"/>
                        </a:rPr>
                        <a:t>can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could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may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might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will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8241"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would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must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shall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>
                          <a:latin typeface="Maiandra GD" pitchFamily="34" charset="0"/>
                        </a:rPr>
                        <a:t>should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dirty="0">
                          <a:latin typeface="Maiandra GD" pitchFamily="34" charset="0"/>
                        </a:rPr>
                        <a:t>ought to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258614"/>
            <a:ext cx="820891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Showcard Gothic" pitchFamily="82" charset="0"/>
                <a:cs typeface="Arial" pitchFamily="34" charset="0"/>
              </a:rPr>
              <a:t>Here's a list of the modal verbs in English: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wcard Gothic" pitchFamily="82" charset="0"/>
                <a:cs typeface="Arial" pitchFamily="34" charset="0"/>
              </a:rPr>
              <a:t/>
            </a:r>
            <a:b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howcard Gothic" pitchFamily="82" charset="0"/>
                <a:cs typeface="Arial" pitchFamily="34" charset="0"/>
              </a:rPr>
            </a:b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howcard Gothic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26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latin typeface="Maiandra GD" pitchFamily="34" charset="0"/>
              </a:rPr>
              <a:t>First</a:t>
            </a:r>
            <a:r>
              <a:rPr lang="en-GB" dirty="0">
                <a:latin typeface="Maiandra GD" pitchFamily="34" charset="0"/>
              </a:rPr>
              <a:t>, they can be used when we want to say how sure we are that something happened / is happening / will happen. We often call these 'modals of deduction' or 'speculation' or 'certainty' or 'probability'.</a:t>
            </a:r>
            <a:br>
              <a:rPr lang="en-GB" dirty="0">
                <a:latin typeface="Maiandra GD" pitchFamily="34" charset="0"/>
              </a:rPr>
            </a:br>
            <a:r>
              <a:rPr lang="en-GB" dirty="0">
                <a:latin typeface="Maiandra GD" pitchFamily="34" charset="0"/>
              </a:rPr>
              <a:t/>
            </a:r>
            <a:br>
              <a:rPr lang="en-GB" dirty="0">
                <a:latin typeface="Maiandra GD" pitchFamily="34" charset="0"/>
              </a:rPr>
            </a:br>
            <a:r>
              <a:rPr lang="en-GB" dirty="0">
                <a:latin typeface="Maiandra GD" pitchFamily="34" charset="0"/>
              </a:rPr>
              <a:t>For example: </a:t>
            </a:r>
          </a:p>
          <a:p>
            <a:r>
              <a:rPr lang="en-GB" dirty="0">
                <a:latin typeface="Maiandra GD" pitchFamily="34" charset="0"/>
              </a:rPr>
              <a:t>It's snowing, so it </a:t>
            </a:r>
            <a:r>
              <a:rPr lang="en-GB" b="1" dirty="0">
                <a:latin typeface="Maiandra GD" pitchFamily="34" charset="0"/>
              </a:rPr>
              <a:t>must be</a:t>
            </a:r>
            <a:r>
              <a:rPr lang="en-GB" dirty="0">
                <a:latin typeface="Maiandra GD" pitchFamily="34" charset="0"/>
              </a:rPr>
              <a:t> very cold outside.</a:t>
            </a:r>
          </a:p>
          <a:p>
            <a:r>
              <a:rPr lang="en-GB" dirty="0">
                <a:latin typeface="Maiandra GD" pitchFamily="34" charset="0"/>
              </a:rPr>
              <a:t>I don't know where John is. He </a:t>
            </a:r>
            <a:r>
              <a:rPr lang="en-GB" b="1" dirty="0">
                <a:latin typeface="Maiandra GD" pitchFamily="34" charset="0"/>
              </a:rPr>
              <a:t>could have missed</a:t>
            </a:r>
            <a:r>
              <a:rPr lang="en-GB" dirty="0">
                <a:latin typeface="Maiandra GD" pitchFamily="34" charset="0"/>
              </a:rPr>
              <a:t> the train.</a:t>
            </a:r>
          </a:p>
          <a:p>
            <a:r>
              <a:rPr lang="en-GB" dirty="0">
                <a:latin typeface="Maiandra GD" pitchFamily="34" charset="0"/>
              </a:rPr>
              <a:t>This bill </a:t>
            </a:r>
            <a:r>
              <a:rPr lang="en-GB" b="1" dirty="0">
                <a:latin typeface="Maiandra GD" pitchFamily="34" charset="0"/>
              </a:rPr>
              <a:t>can't be</a:t>
            </a:r>
            <a:r>
              <a:rPr lang="en-GB" dirty="0">
                <a:latin typeface="Maiandra GD" pitchFamily="34" charset="0"/>
              </a:rPr>
              <a:t> right. £200 for two cups of coffee!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5963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7300" dirty="0">
                <a:solidFill>
                  <a:srgbClr val="FF0000"/>
                </a:solidFill>
                <a:latin typeface="Showcard Gothic" pitchFamily="82" charset="0"/>
              </a:rPr>
              <a:t>Probability: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160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3200" dirty="0" smtClean="0">
              <a:latin typeface="Maiandra GD" pitchFamily="34" charset="0"/>
            </a:endParaRPr>
          </a:p>
          <a:p>
            <a:r>
              <a:rPr lang="en-GB" sz="3200" dirty="0" smtClean="0">
                <a:latin typeface="Maiandra GD" pitchFamily="34" charset="0"/>
              </a:rPr>
              <a:t>We </a:t>
            </a:r>
            <a:r>
              <a:rPr lang="en-GB" sz="3200" dirty="0">
                <a:latin typeface="Maiandra GD" pitchFamily="34" charset="0"/>
              </a:rPr>
              <a:t>use 'can' and 'could' to talk about a skill or ability.</a:t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/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>For example: She </a:t>
            </a:r>
            <a:r>
              <a:rPr lang="en-GB" sz="3200" b="1" dirty="0">
                <a:latin typeface="Maiandra GD" pitchFamily="34" charset="0"/>
              </a:rPr>
              <a:t>can speak</a:t>
            </a:r>
            <a:r>
              <a:rPr lang="en-GB" sz="3200" dirty="0">
                <a:latin typeface="Maiandra GD" pitchFamily="34" charset="0"/>
              </a:rPr>
              <a:t> six languages.</a:t>
            </a:r>
          </a:p>
          <a:p>
            <a:r>
              <a:rPr lang="en-GB" sz="3200" dirty="0">
                <a:latin typeface="Maiandra GD" pitchFamily="34" charset="0"/>
              </a:rPr>
              <a:t>My grandfather </a:t>
            </a:r>
            <a:r>
              <a:rPr lang="en-GB" sz="3200" b="1" dirty="0">
                <a:latin typeface="Maiandra GD" pitchFamily="34" charset="0"/>
              </a:rPr>
              <a:t>could play</a:t>
            </a:r>
            <a:r>
              <a:rPr lang="en-GB" sz="3200" dirty="0">
                <a:latin typeface="Maiandra GD" pitchFamily="34" charset="0"/>
              </a:rPr>
              <a:t> golf very well</a:t>
            </a:r>
          </a:p>
          <a:p>
            <a:r>
              <a:rPr lang="en-GB" sz="3200" dirty="0">
                <a:latin typeface="Maiandra GD" pitchFamily="34" charset="0"/>
              </a:rPr>
              <a:t>I </a:t>
            </a:r>
            <a:r>
              <a:rPr lang="en-GB" sz="3200" b="1" dirty="0">
                <a:latin typeface="Maiandra GD" pitchFamily="34" charset="0"/>
              </a:rPr>
              <a:t>can't drive</a:t>
            </a:r>
            <a:endParaRPr lang="en-GB" sz="3200" dirty="0">
              <a:latin typeface="Maiandra GD" pitchFamily="34" charset="0"/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600" dirty="0" smtClean="0">
                <a:solidFill>
                  <a:srgbClr val="FF0000"/>
                </a:solidFill>
                <a:latin typeface="Showcard Gothic" pitchFamily="82" charset="0"/>
              </a:rPr>
              <a:t>ABILITY</a:t>
            </a:r>
            <a:r>
              <a:rPr lang="en-GB" sz="3700" dirty="0">
                <a:solidFill>
                  <a:srgbClr val="464646"/>
                </a:solidFill>
              </a:rPr>
              <a:t/>
            </a:r>
            <a:br>
              <a:rPr lang="en-GB" sz="3700" dirty="0">
                <a:solidFill>
                  <a:srgbClr val="464646"/>
                </a:solidFill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656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>
                <a:latin typeface="Maiandra GD" pitchFamily="34" charset="0"/>
              </a:rPr>
              <a:t>We </a:t>
            </a:r>
            <a:r>
              <a:rPr lang="en-GB" sz="3200" dirty="0">
                <a:latin typeface="Maiandra GD" pitchFamily="34" charset="0"/>
              </a:rPr>
              <a:t>can use verbs such as 'must' or 'should' to say when something is necessary or unnecessary, or to give advice.</a:t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/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>For example: Children </a:t>
            </a:r>
            <a:r>
              <a:rPr lang="en-GB" sz="3200" b="1" dirty="0">
                <a:latin typeface="Maiandra GD" pitchFamily="34" charset="0"/>
              </a:rPr>
              <a:t>must do</a:t>
            </a:r>
            <a:r>
              <a:rPr lang="en-GB" sz="3200" dirty="0">
                <a:latin typeface="Maiandra GD" pitchFamily="34" charset="0"/>
              </a:rPr>
              <a:t> their homework.</a:t>
            </a:r>
          </a:p>
          <a:p>
            <a:r>
              <a:rPr lang="en-GB" sz="3200" dirty="0">
                <a:latin typeface="Maiandra GD" pitchFamily="34" charset="0"/>
              </a:rPr>
              <a:t>We </a:t>
            </a:r>
            <a:r>
              <a:rPr lang="en-GB" sz="3200" b="1" dirty="0">
                <a:latin typeface="Maiandra GD" pitchFamily="34" charset="0"/>
              </a:rPr>
              <a:t>have to wear</a:t>
            </a:r>
            <a:r>
              <a:rPr lang="en-GB" sz="3200" dirty="0">
                <a:latin typeface="Maiandra GD" pitchFamily="34" charset="0"/>
              </a:rPr>
              <a:t> a uniform at work.</a:t>
            </a:r>
          </a:p>
          <a:p>
            <a:r>
              <a:rPr lang="en-GB" sz="3200" dirty="0">
                <a:latin typeface="Maiandra GD" pitchFamily="34" charset="0"/>
              </a:rPr>
              <a:t>You </a:t>
            </a:r>
            <a:r>
              <a:rPr lang="en-GB" sz="3200" b="1" dirty="0">
                <a:latin typeface="Maiandra GD" pitchFamily="34" charset="0"/>
              </a:rPr>
              <a:t>should stop</a:t>
            </a:r>
            <a:r>
              <a:rPr lang="en-GB" sz="3200" dirty="0">
                <a:latin typeface="Maiandra GD" pitchFamily="34" charset="0"/>
              </a:rPr>
              <a:t> smoking.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4800" dirty="0">
                <a:solidFill>
                  <a:srgbClr val="FF0000"/>
                </a:solidFill>
                <a:latin typeface="Showcard Gothic" pitchFamily="82" charset="0"/>
              </a:rPr>
              <a:t>Obligation and Advice</a:t>
            </a:r>
            <a:br>
              <a:rPr lang="en-GB" sz="4800" dirty="0">
                <a:solidFill>
                  <a:srgbClr val="FF0000"/>
                </a:solidFill>
                <a:latin typeface="Showcard Gothic" pitchFamily="82" charset="0"/>
              </a:rPr>
            </a:br>
            <a:endParaRPr lang="en-GB" sz="4800" dirty="0">
              <a:solidFill>
                <a:srgbClr val="FF0000"/>
              </a:solidFill>
              <a:latin typeface="Showcard Gothi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36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 smtClean="0">
                <a:latin typeface="Maiandra GD" pitchFamily="34" charset="0"/>
              </a:rPr>
              <a:t>We </a:t>
            </a:r>
            <a:r>
              <a:rPr lang="en-GB" sz="3200" dirty="0">
                <a:latin typeface="Maiandra GD" pitchFamily="34" charset="0"/>
              </a:rPr>
              <a:t>can use verbs such as 'can', 'could' and 'may' to ask for and give permission. We also use modal verbs to say something is not allowed.</a:t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/>
            </a:r>
            <a:br>
              <a:rPr lang="en-GB" sz="3200" dirty="0">
                <a:latin typeface="Maiandra GD" pitchFamily="34" charset="0"/>
              </a:rPr>
            </a:br>
            <a:r>
              <a:rPr lang="en-GB" sz="3200" dirty="0">
                <a:latin typeface="Maiandra GD" pitchFamily="34" charset="0"/>
              </a:rPr>
              <a:t>For example: </a:t>
            </a:r>
            <a:r>
              <a:rPr lang="en-GB" sz="3200" b="1" dirty="0">
                <a:latin typeface="Maiandra GD" pitchFamily="34" charset="0"/>
              </a:rPr>
              <a:t>Could I leave</a:t>
            </a:r>
            <a:r>
              <a:rPr lang="en-GB" sz="3200" dirty="0">
                <a:latin typeface="Maiandra GD" pitchFamily="34" charset="0"/>
              </a:rPr>
              <a:t> early today, please?</a:t>
            </a:r>
          </a:p>
          <a:p>
            <a:r>
              <a:rPr lang="en-GB" sz="3200" dirty="0">
                <a:latin typeface="Maiandra GD" pitchFamily="34" charset="0"/>
              </a:rPr>
              <a:t>You </a:t>
            </a:r>
            <a:r>
              <a:rPr lang="en-GB" sz="3200" b="1" dirty="0">
                <a:latin typeface="Maiandra GD" pitchFamily="34" charset="0"/>
              </a:rPr>
              <a:t>may not use</a:t>
            </a:r>
            <a:r>
              <a:rPr lang="en-GB" sz="3200" dirty="0">
                <a:latin typeface="Maiandra GD" pitchFamily="34" charset="0"/>
              </a:rPr>
              <a:t> the car tonight.</a:t>
            </a:r>
          </a:p>
          <a:p>
            <a:r>
              <a:rPr lang="en-GB" sz="3200" b="1" dirty="0">
                <a:latin typeface="Maiandra GD" pitchFamily="34" charset="0"/>
              </a:rPr>
              <a:t>Can we swim</a:t>
            </a:r>
            <a:r>
              <a:rPr lang="en-GB" sz="3200" dirty="0">
                <a:latin typeface="Maiandra GD" pitchFamily="34" charset="0"/>
              </a:rPr>
              <a:t> in the lake?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700" dirty="0">
                <a:solidFill>
                  <a:srgbClr val="FF0000"/>
                </a:solidFill>
                <a:latin typeface="Showcard Gothic" pitchFamily="82" charset="0"/>
              </a:rPr>
              <a:t>Permission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257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4000" dirty="0" smtClean="0">
                <a:latin typeface="Maiandra GD" pitchFamily="34" charset="0"/>
              </a:rPr>
              <a:t>We </a:t>
            </a:r>
            <a:r>
              <a:rPr lang="en-GB" sz="4000" dirty="0">
                <a:latin typeface="Maiandra GD" pitchFamily="34" charset="0"/>
              </a:rPr>
              <a:t>can use 'will' and 'would' to talk about habits or things we usually do, or did in the past. </a:t>
            </a:r>
            <a:br>
              <a:rPr lang="en-GB" sz="4000" dirty="0">
                <a:latin typeface="Maiandra GD" pitchFamily="34" charset="0"/>
              </a:rPr>
            </a:br>
            <a:r>
              <a:rPr lang="en-GB" sz="4000" dirty="0">
                <a:latin typeface="Maiandra GD" pitchFamily="34" charset="0"/>
              </a:rPr>
              <a:t/>
            </a:r>
            <a:br>
              <a:rPr lang="en-GB" sz="4000" dirty="0">
                <a:latin typeface="Maiandra GD" pitchFamily="34" charset="0"/>
              </a:rPr>
            </a:br>
            <a:r>
              <a:rPr lang="en-GB" sz="4000" dirty="0">
                <a:latin typeface="Maiandra GD" pitchFamily="34" charset="0"/>
              </a:rPr>
              <a:t>For example: When I lived in Italy, we </a:t>
            </a:r>
            <a:r>
              <a:rPr lang="en-GB" sz="4000" b="1" dirty="0">
                <a:latin typeface="Maiandra GD" pitchFamily="34" charset="0"/>
              </a:rPr>
              <a:t>would</a:t>
            </a:r>
            <a:r>
              <a:rPr lang="en-GB" sz="4000" dirty="0">
                <a:latin typeface="Maiandra GD" pitchFamily="34" charset="0"/>
              </a:rPr>
              <a:t> often </a:t>
            </a:r>
            <a:r>
              <a:rPr lang="en-GB" sz="4000" b="1" dirty="0">
                <a:latin typeface="Maiandra GD" pitchFamily="34" charset="0"/>
              </a:rPr>
              <a:t>eat</a:t>
            </a:r>
            <a:r>
              <a:rPr lang="en-GB" sz="4000" dirty="0">
                <a:latin typeface="Maiandra GD" pitchFamily="34" charset="0"/>
              </a:rPr>
              <a:t> in the restaurant next to my flat.</a:t>
            </a:r>
          </a:p>
          <a:p>
            <a:r>
              <a:rPr lang="en-GB" sz="4000" dirty="0">
                <a:latin typeface="Maiandra GD" pitchFamily="34" charset="0"/>
              </a:rPr>
              <a:t>John </a:t>
            </a:r>
            <a:r>
              <a:rPr lang="en-GB" sz="4000" b="1" dirty="0">
                <a:latin typeface="Maiandra GD" pitchFamily="34" charset="0"/>
              </a:rPr>
              <a:t>will</a:t>
            </a:r>
            <a:r>
              <a:rPr lang="en-GB" sz="4000" dirty="0">
                <a:latin typeface="Maiandra GD" pitchFamily="34" charset="0"/>
              </a:rPr>
              <a:t> always </a:t>
            </a:r>
            <a:r>
              <a:rPr lang="en-GB" sz="4000" b="1" dirty="0">
                <a:latin typeface="Maiandra GD" pitchFamily="34" charset="0"/>
              </a:rPr>
              <a:t>be</a:t>
            </a:r>
            <a:r>
              <a:rPr lang="en-GB" sz="4000" dirty="0">
                <a:latin typeface="Maiandra GD" pitchFamily="34" charset="0"/>
              </a:rPr>
              <a:t> late!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6700" dirty="0">
                <a:solidFill>
                  <a:srgbClr val="FF0000"/>
                </a:solidFill>
                <a:latin typeface="Showcard Gothic" pitchFamily="82" charset="0"/>
              </a:rPr>
              <a:t>Habits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6017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</TotalTime>
  <Words>169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MODAL VERBS</vt:lpstr>
      <vt:lpstr>PowerPoint Presentation</vt:lpstr>
      <vt:lpstr>Probability: </vt:lpstr>
      <vt:lpstr>ABILITY </vt:lpstr>
      <vt:lpstr>Obligation and Advice </vt:lpstr>
      <vt:lpstr>Permission </vt:lpstr>
      <vt:lpstr>Habits 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VERBS</dc:title>
  <dc:creator>Miss N Todd</dc:creator>
  <cp:lastModifiedBy>Roscoe-head</cp:lastModifiedBy>
  <cp:revision>1</cp:revision>
  <dcterms:created xsi:type="dcterms:W3CDTF">2012-11-21T15:38:18Z</dcterms:created>
  <dcterms:modified xsi:type="dcterms:W3CDTF">2015-04-21T11:27:40Z</dcterms:modified>
</cp:coreProperties>
</file>