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6" r:id="rId5"/>
    <p:sldId id="258" r:id="rId6"/>
    <p:sldId id="259" r:id="rId7"/>
    <p:sldId id="262" r:id="rId8"/>
    <p:sldId id="263" r:id="rId9"/>
    <p:sldId id="274" r:id="rId10"/>
    <p:sldId id="275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99FF"/>
    <a:srgbClr val="00FFFF"/>
    <a:srgbClr val="3399FF"/>
    <a:srgbClr val="00FF00"/>
    <a:srgbClr val="9999FF"/>
    <a:srgbClr val="FF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6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71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87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4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5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26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62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5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84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6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1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DnDiag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F6F4-879F-450C-8B8D-BC694A62A029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E83B4-8D76-4DBE-9847-CB1D96ABA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73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907704" y="692696"/>
            <a:ext cx="54726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/>
                <a:latin typeface="SassoonPrimaryInfant"/>
              </a:rPr>
              <a:t>Spelling, </a:t>
            </a:r>
          </a:p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/>
                <a:latin typeface="SassoonPrimaryInfant"/>
              </a:rPr>
              <a:t>Grammar and </a:t>
            </a:r>
          </a:p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/>
                <a:latin typeface="SassoonPrimaryInfant"/>
              </a:rPr>
              <a:t>Punctuation Booster </a:t>
            </a:r>
          </a:p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/>
                <a:latin typeface="SassoonPrimaryInfant"/>
              </a:rPr>
              <a:t>Week 2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99"/>
              </a:solidFill>
              <a:effectLst/>
              <a:latin typeface="SassoonPrimaryInfant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060440" y="3717032"/>
            <a:ext cx="5472608" cy="216024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99FF"/>
                </a:solidFill>
                <a:effectLst/>
                <a:latin typeface="SassoonPrimaryInfant"/>
              </a:rPr>
              <a:t>Word Classes</a:t>
            </a:r>
          </a:p>
          <a:p>
            <a:pPr algn="ctr" rtl="0">
              <a:buNone/>
            </a:pPr>
            <a:r>
              <a:rPr lang="en-GB" sz="2400" kern="1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SassoonPrimaryInfant"/>
              </a:rPr>
              <a:t>Commas</a:t>
            </a:r>
          </a:p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/>
                <a:latin typeface="SassoonPrimaryInfant"/>
              </a:rPr>
              <a:t>Plurals</a:t>
            </a:r>
          </a:p>
          <a:p>
            <a:pPr algn="ctr" rtl="0">
              <a:buNone/>
            </a:pPr>
            <a:r>
              <a:rPr lang="en-GB" sz="2400" kern="1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FF"/>
                </a:solidFill>
                <a:latin typeface="SassoonPrimaryInfant"/>
              </a:rPr>
              <a:t>Synonyms and Antonyms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41163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95536" y="692696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14941" y="980728"/>
            <a:ext cx="744143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b="1" dirty="0" smtClean="0"/>
              <a:t>Commas change the meaning of what we are reading:</a:t>
            </a:r>
          </a:p>
          <a:p>
            <a:r>
              <a:rPr lang="en-GB" altLang="en-US" dirty="0" smtClean="0"/>
              <a:t>The </a:t>
            </a:r>
            <a:r>
              <a:rPr lang="en-GB" altLang="en-US" dirty="0"/>
              <a:t>old lady collected </a:t>
            </a:r>
            <a:r>
              <a:rPr lang="en-GB" altLang="en-US" dirty="0" smtClean="0"/>
              <a:t>silver</a:t>
            </a:r>
            <a:r>
              <a:rPr lang="en-GB" altLang="en-US" dirty="0"/>
              <a:t>, paper, hats, clocks and tablecloths.</a:t>
            </a:r>
          </a:p>
          <a:p>
            <a:r>
              <a:rPr lang="en-GB" altLang="en-US" dirty="0"/>
              <a:t>The old lady collected </a:t>
            </a:r>
            <a:r>
              <a:rPr lang="en-GB" altLang="en-US" dirty="0" smtClean="0"/>
              <a:t>silver </a:t>
            </a:r>
            <a:r>
              <a:rPr lang="en-GB" altLang="en-US" dirty="0"/>
              <a:t>paper, hats, clocks and tablecloths.</a:t>
            </a:r>
          </a:p>
          <a:p>
            <a:r>
              <a:rPr lang="en-GB" altLang="en-US" dirty="0"/>
              <a:t>The old lady collected </a:t>
            </a:r>
            <a:r>
              <a:rPr lang="en-GB" altLang="en-US" dirty="0" smtClean="0"/>
              <a:t>silver</a:t>
            </a:r>
            <a:r>
              <a:rPr lang="en-GB" altLang="en-US" dirty="0"/>
              <a:t>, paper hats, clocks and tablecloths.</a:t>
            </a:r>
          </a:p>
          <a:p>
            <a:endParaRPr lang="en-GB" altLang="en-US" dirty="0">
              <a:latin typeface="SassoonPrimaryInfant"/>
            </a:endParaRPr>
          </a:p>
          <a:p>
            <a:endParaRPr lang="en-GB" altLang="en-US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5686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>
                <a:latin typeface="SassoonPrimaryInfant"/>
              </a:rPr>
              <a:t>Separating items in </a:t>
            </a:r>
            <a:r>
              <a:rPr lang="en-GB" sz="3600" b="1" dirty="0" smtClean="0">
                <a:latin typeface="SassoonPrimaryInfant"/>
              </a:rPr>
              <a:t>lists</a:t>
            </a:r>
          </a:p>
          <a:p>
            <a:endParaRPr lang="en-GB" sz="3600" b="1" dirty="0">
              <a:latin typeface="SassoonPrimaryInfant"/>
            </a:endParaRPr>
          </a:p>
          <a:p>
            <a:r>
              <a:rPr lang="en-GB" sz="3600" dirty="0" smtClean="0">
                <a:latin typeface="SassoonPrimaryInfant"/>
              </a:rPr>
              <a:t>We use </a:t>
            </a:r>
            <a:r>
              <a:rPr lang="en-GB" sz="3600" dirty="0">
                <a:latin typeface="SassoonPrimaryInfant"/>
              </a:rPr>
              <a:t>a comma between each item in a list, except for the last item where </a:t>
            </a:r>
            <a:r>
              <a:rPr lang="en-GB" sz="3600" dirty="0" smtClean="0">
                <a:latin typeface="SassoonPrimaryInfant"/>
              </a:rPr>
              <a:t>we use</a:t>
            </a:r>
            <a:r>
              <a:rPr lang="en-GB" sz="3600" dirty="0">
                <a:latin typeface="SassoonPrimaryInfant"/>
              </a:rPr>
              <a:t> </a:t>
            </a:r>
            <a:r>
              <a:rPr lang="en-GB" sz="3600" b="1" dirty="0">
                <a:solidFill>
                  <a:srgbClr val="FF0000"/>
                </a:solidFill>
                <a:latin typeface="SassoonPrimaryInfant"/>
              </a:rPr>
              <a:t>and</a:t>
            </a:r>
            <a:r>
              <a:rPr lang="en-GB" sz="3600" dirty="0" smtClean="0">
                <a:latin typeface="SassoonPrimaryInfant"/>
              </a:rPr>
              <a:t>.</a:t>
            </a:r>
          </a:p>
          <a:p>
            <a:endParaRPr lang="en-GB" sz="3600" dirty="0">
              <a:latin typeface="SassoonPrimaryInfant"/>
            </a:endParaRPr>
          </a:p>
          <a:p>
            <a:r>
              <a:rPr lang="en-GB" sz="3600" dirty="0">
                <a:latin typeface="SassoonPrimaryInfant"/>
              </a:rPr>
              <a:t>He packed a camera</a:t>
            </a:r>
            <a:r>
              <a:rPr lang="en-GB" sz="3600" b="1" dirty="0">
                <a:solidFill>
                  <a:srgbClr val="FF0000"/>
                </a:solidFill>
                <a:latin typeface="SassoonPrimaryInfant"/>
              </a:rPr>
              <a:t>,</a:t>
            </a:r>
            <a:r>
              <a:rPr lang="en-GB" sz="3600" dirty="0">
                <a:latin typeface="SassoonPrimaryInfant"/>
              </a:rPr>
              <a:t> his sunglasses</a:t>
            </a:r>
            <a:r>
              <a:rPr lang="en-GB" sz="3600" b="1" dirty="0">
                <a:solidFill>
                  <a:srgbClr val="FF0000"/>
                </a:solidFill>
                <a:latin typeface="SassoonPrimaryInfant"/>
              </a:rPr>
              <a:t>,</a:t>
            </a:r>
            <a:r>
              <a:rPr lang="en-GB" sz="3600" dirty="0">
                <a:latin typeface="SassoonPrimaryInfant"/>
              </a:rPr>
              <a:t> his swimming trunks </a:t>
            </a:r>
            <a:r>
              <a:rPr lang="en-GB" sz="3600" b="1" dirty="0">
                <a:solidFill>
                  <a:srgbClr val="FF0000"/>
                </a:solidFill>
                <a:latin typeface="SassoonPrimaryInfant"/>
              </a:rPr>
              <a:t>and</a:t>
            </a:r>
            <a:r>
              <a:rPr lang="en-GB" sz="3600" dirty="0">
                <a:solidFill>
                  <a:srgbClr val="FF0000"/>
                </a:solidFill>
                <a:latin typeface="SassoonPrimaryInfant"/>
              </a:rPr>
              <a:t> </a:t>
            </a:r>
            <a:r>
              <a:rPr lang="en-GB" sz="3600" dirty="0">
                <a:latin typeface="SassoonPrimaryInfant"/>
              </a:rPr>
              <a:t>a towel.</a:t>
            </a:r>
          </a:p>
        </p:txBody>
      </p:sp>
    </p:spTree>
    <p:extLst>
      <p:ext uri="{BB962C8B-B14F-4D97-AF65-F5344CB8AC3E}">
        <p14:creationId xmlns:p14="http://schemas.microsoft.com/office/powerpoint/2010/main" val="30056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>
                <a:latin typeface="SassoonPrimaryInfant"/>
              </a:rPr>
              <a:t>In place of brackets</a:t>
            </a:r>
          </a:p>
          <a:p>
            <a:r>
              <a:rPr lang="en-GB" sz="2800" dirty="0" smtClean="0">
                <a:latin typeface="SassoonPrimaryInfant"/>
              </a:rPr>
              <a:t>In a long sentence, we use commas to separate out extra information and make the sentence easier to read. These commas do the same job as brackets but look a lot neater in our writing.</a:t>
            </a:r>
          </a:p>
          <a:p>
            <a:endParaRPr lang="en-GB" sz="1600" dirty="0" smtClean="0">
              <a:latin typeface="SassoonPrimaryInfant"/>
            </a:endParaRPr>
          </a:p>
          <a:p>
            <a:r>
              <a:rPr lang="en-GB" sz="2800" dirty="0" smtClean="0"/>
              <a:t>She packed her bag (which was a Christmas present from her mum) and set off for school.</a:t>
            </a:r>
          </a:p>
          <a:p>
            <a:endParaRPr lang="en-GB" sz="1600" dirty="0"/>
          </a:p>
          <a:p>
            <a:r>
              <a:rPr lang="en-GB" sz="2800" dirty="0"/>
              <a:t> She packed her </a:t>
            </a:r>
            <a:r>
              <a:rPr lang="en-GB" sz="2800" dirty="0" smtClean="0"/>
              <a:t>bag</a:t>
            </a:r>
            <a:r>
              <a:rPr lang="en-GB" sz="2800" b="1" dirty="0" smtClean="0">
                <a:solidFill>
                  <a:srgbClr val="FF0000"/>
                </a:solidFill>
              </a:rPr>
              <a:t>,</a:t>
            </a:r>
            <a:r>
              <a:rPr lang="en-GB" sz="2800" dirty="0" smtClean="0"/>
              <a:t> which </a:t>
            </a:r>
            <a:r>
              <a:rPr lang="en-GB" sz="2800" dirty="0"/>
              <a:t>was a Christmas present from her </a:t>
            </a:r>
            <a:r>
              <a:rPr lang="en-GB" sz="2800" dirty="0" smtClean="0"/>
              <a:t>mum</a:t>
            </a:r>
            <a:r>
              <a:rPr lang="en-GB" sz="2800" b="1" dirty="0" smtClean="0">
                <a:solidFill>
                  <a:srgbClr val="FF0000"/>
                </a:solidFill>
              </a:rPr>
              <a:t>,</a:t>
            </a:r>
            <a:r>
              <a:rPr lang="en-GB" sz="2800" dirty="0" smtClean="0"/>
              <a:t> </a:t>
            </a:r>
            <a:r>
              <a:rPr lang="en-GB" sz="2800" dirty="0"/>
              <a:t>and set off for school</a:t>
            </a:r>
            <a:r>
              <a:rPr lang="en-GB" sz="2800" dirty="0" smtClean="0"/>
              <a:t>.</a:t>
            </a:r>
            <a:endParaRPr lang="en-GB" sz="2800" dirty="0">
              <a:latin typeface="SassoonPrimaryInfant"/>
            </a:endParaRPr>
          </a:p>
        </p:txBody>
      </p:sp>
      <p:pic>
        <p:nvPicPr>
          <p:cNvPr id="1026" name="Picture 2" descr="Red cr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293096"/>
            <a:ext cx="55245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229200"/>
            <a:ext cx="508248" cy="4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/>
              <a:t>Between clauses</a:t>
            </a:r>
          </a:p>
          <a:p>
            <a:r>
              <a:rPr lang="en-GB" sz="3200" dirty="0"/>
              <a:t>A clause is a short sentence that could stand alone. You can use commas between clauses to break up compound sentences and make them easier to read</a:t>
            </a:r>
            <a:r>
              <a:rPr lang="en-GB" sz="3200" dirty="0" smtClean="0"/>
              <a:t>.</a:t>
            </a:r>
          </a:p>
          <a:p>
            <a:endParaRPr lang="en-GB" sz="3200" dirty="0"/>
          </a:p>
          <a:p>
            <a:r>
              <a:rPr lang="en-GB" sz="3200" dirty="0"/>
              <a:t>She went to all the trouble of packing her bag</a:t>
            </a:r>
            <a:r>
              <a:rPr lang="en-GB" sz="3200" b="1" dirty="0">
                <a:solidFill>
                  <a:srgbClr val="FF0000"/>
                </a:solidFill>
              </a:rPr>
              <a:t>,</a:t>
            </a:r>
            <a:r>
              <a:rPr lang="en-GB" sz="3200" dirty="0"/>
              <a:t> but she forgot to take it to school.</a:t>
            </a:r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12798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Other Uses</a:t>
            </a:r>
            <a:endParaRPr lang="en-GB" sz="3600" b="1" dirty="0"/>
          </a:p>
          <a:p>
            <a:endParaRPr lang="en-GB" sz="3200" dirty="0"/>
          </a:p>
          <a:p>
            <a:pPr>
              <a:lnSpc>
                <a:spcPct val="90000"/>
              </a:lnSpc>
            </a:pPr>
            <a:r>
              <a:rPr lang="en-GB" altLang="en-US" sz="3200" dirty="0"/>
              <a:t>Show a brief pause within a </a:t>
            </a:r>
            <a:r>
              <a:rPr lang="en-GB" altLang="en-US" sz="3200" dirty="0" smtClean="0"/>
              <a:t>sentence</a:t>
            </a:r>
          </a:p>
          <a:p>
            <a:pPr>
              <a:lnSpc>
                <a:spcPct val="90000"/>
              </a:lnSpc>
            </a:pPr>
            <a:endParaRPr lang="en-GB" altLang="en-US" sz="3200" dirty="0"/>
          </a:p>
          <a:p>
            <a:pPr>
              <a:lnSpc>
                <a:spcPct val="90000"/>
              </a:lnSpc>
            </a:pPr>
            <a:r>
              <a:rPr lang="en-GB" altLang="en-US" sz="3200" dirty="0" smtClean="0"/>
              <a:t>Break </a:t>
            </a:r>
            <a:r>
              <a:rPr lang="en-GB" altLang="en-US" sz="3200" dirty="0"/>
              <a:t>up numbers into </a:t>
            </a:r>
            <a:r>
              <a:rPr lang="en-GB" altLang="en-US" sz="3200" dirty="0" smtClean="0"/>
              <a:t>thousands</a:t>
            </a:r>
          </a:p>
          <a:p>
            <a:pPr>
              <a:lnSpc>
                <a:spcPct val="90000"/>
              </a:lnSpc>
            </a:pPr>
            <a:endParaRPr lang="en-GB" altLang="en-US" sz="3200" dirty="0"/>
          </a:p>
          <a:p>
            <a:pPr>
              <a:lnSpc>
                <a:spcPct val="90000"/>
              </a:lnSpc>
            </a:pPr>
            <a:r>
              <a:rPr lang="en-GB" altLang="en-US" sz="3200" dirty="0" smtClean="0"/>
              <a:t>Help with speech punctuation</a:t>
            </a:r>
          </a:p>
          <a:p>
            <a:pPr>
              <a:lnSpc>
                <a:spcPct val="90000"/>
              </a:lnSpc>
            </a:pPr>
            <a:endParaRPr lang="en-GB" altLang="en-US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4634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3600" b="1" dirty="0"/>
          </a:p>
          <a:p>
            <a:r>
              <a:rPr lang="en-GB" sz="3200" dirty="0" smtClean="0"/>
              <a:t>I </a:t>
            </a:r>
            <a:r>
              <a:rPr lang="en-GB" sz="3200" dirty="0"/>
              <a:t>need to pack a bathing suit some sun cream a hat sunglasses and a swimming towel</a:t>
            </a:r>
            <a:r>
              <a:rPr lang="en-GB" sz="3200" dirty="0" smtClean="0"/>
              <a:t>.</a:t>
            </a:r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9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r>
              <a:rPr lang="en-GB" sz="3200" dirty="0" smtClean="0"/>
              <a:t>I need to pack a bathing suit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some sun cream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a hat</a:t>
            </a:r>
            <a:r>
              <a:rPr lang="en-GB" sz="3200" b="1" dirty="0" smtClean="0">
                <a:solidFill>
                  <a:srgbClr val="FF0000"/>
                </a:solidFill>
              </a:rPr>
              <a:t>, </a:t>
            </a:r>
            <a:r>
              <a:rPr lang="en-GB" sz="3200" dirty="0" smtClean="0"/>
              <a:t>sunglasses and a swimming towel.</a:t>
            </a:r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86028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1400" b="1" dirty="0"/>
          </a:p>
          <a:p>
            <a:pPr lvl="0"/>
            <a:r>
              <a:rPr lang="en-GB" sz="3200" dirty="0"/>
              <a:t>The teacher said we need a ruler a pencil a pen a compass and a selection of coloured pencils.</a:t>
            </a:r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9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pPr lvl="0"/>
            <a:r>
              <a:rPr lang="en-GB" sz="3200" dirty="0"/>
              <a:t>The teacher said we need a </a:t>
            </a:r>
            <a:r>
              <a:rPr lang="en-GB" sz="3200" dirty="0" smtClean="0"/>
              <a:t>ruler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a </a:t>
            </a:r>
            <a:r>
              <a:rPr lang="en-GB" sz="3200" dirty="0" smtClean="0"/>
              <a:t>pencil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a </a:t>
            </a:r>
            <a:r>
              <a:rPr lang="en-GB" sz="3200" dirty="0" smtClean="0"/>
              <a:t>pen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a compass and a selection of coloured pencils.</a:t>
            </a:r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409977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1400" b="1" dirty="0"/>
          </a:p>
          <a:p>
            <a:pPr lvl="0"/>
            <a:r>
              <a:rPr lang="en-GB" sz="3200" dirty="0"/>
              <a:t>I must remember to get bananas apples oranges and grapes for my fruit salad.</a:t>
            </a:r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9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pPr lvl="0"/>
            <a:r>
              <a:rPr lang="en-GB" sz="3200" dirty="0"/>
              <a:t>I must remember to get </a:t>
            </a:r>
            <a:r>
              <a:rPr lang="en-GB" sz="3200" dirty="0" smtClean="0"/>
              <a:t>bananas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apples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oranges and grapes for my fruit salad.</a:t>
            </a:r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25959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1400" b="1" dirty="0"/>
          </a:p>
          <a:p>
            <a:pPr lvl="0"/>
            <a:r>
              <a:rPr lang="en-GB" sz="3200" dirty="0"/>
              <a:t>The lady ordered a diet coke a regular coke a lime and lemonade and an orange juice.</a:t>
            </a:r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9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pPr lvl="0"/>
            <a:r>
              <a:rPr lang="en-GB" sz="3200" dirty="0"/>
              <a:t>The lady ordered a diet </a:t>
            </a:r>
            <a:r>
              <a:rPr lang="en-GB" sz="3200" dirty="0" smtClean="0"/>
              <a:t>coke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a regular </a:t>
            </a:r>
            <a:r>
              <a:rPr lang="en-GB" sz="3200" dirty="0" smtClean="0"/>
              <a:t>coke</a:t>
            </a:r>
            <a:r>
              <a:rPr lang="en-GB" sz="3200" b="1" dirty="0" smtClean="0">
                <a:solidFill>
                  <a:srgbClr val="FF0000"/>
                </a:solidFill>
              </a:rPr>
              <a:t>, </a:t>
            </a:r>
            <a:r>
              <a:rPr lang="en-GB" sz="3200" dirty="0"/>
              <a:t>a lime and lemonade and an orange juice.</a:t>
            </a:r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15909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1400" b="1" dirty="0"/>
          </a:p>
          <a:p>
            <a:pPr lvl="0"/>
            <a:r>
              <a:rPr lang="en-GB" sz="3200" dirty="0"/>
              <a:t>Mum who was in the kitchen was baking a cake.</a:t>
            </a:r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9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pPr lvl="0"/>
            <a:r>
              <a:rPr lang="en-GB" sz="3200" dirty="0" smtClean="0"/>
              <a:t>Mum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who was in the </a:t>
            </a:r>
            <a:r>
              <a:rPr lang="en-GB" sz="3200" dirty="0" smtClean="0"/>
              <a:t>kitchen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was baking a cake.</a:t>
            </a:r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4138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43608" y="2064807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99FF"/>
                </a:solidFill>
                <a:effectLst/>
                <a:latin typeface="SassoonPrimaryInfant"/>
              </a:rPr>
              <a:t>Grammar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9999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315240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1400" b="1" dirty="0"/>
          </a:p>
          <a:p>
            <a:pPr lvl="0"/>
            <a:r>
              <a:rPr lang="en-GB" sz="3200" dirty="0" smtClean="0"/>
              <a:t>My pet </a:t>
            </a:r>
            <a:r>
              <a:rPr lang="en-GB" sz="3200" dirty="0"/>
              <a:t>rabbits </a:t>
            </a:r>
            <a:r>
              <a:rPr lang="en-GB" sz="3200" dirty="0" smtClean="0"/>
              <a:t>Daffodil and Buttercup were </a:t>
            </a:r>
            <a:r>
              <a:rPr lang="en-GB" sz="3200" dirty="0"/>
              <a:t>digging in the garden.</a:t>
            </a:r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8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pPr lvl="0"/>
            <a:r>
              <a:rPr lang="en-GB" sz="3200" dirty="0"/>
              <a:t>My pet </a:t>
            </a:r>
            <a:r>
              <a:rPr lang="en-GB" sz="3200" dirty="0" smtClean="0"/>
              <a:t>rabbits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Daffodil and </a:t>
            </a:r>
            <a:r>
              <a:rPr lang="en-GB" sz="3200" dirty="0" smtClean="0"/>
              <a:t>Buttercup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were digging in the garden.</a:t>
            </a:r>
          </a:p>
          <a:p>
            <a:pPr lvl="0"/>
            <a:endParaRPr lang="en-GB" sz="32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8778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59" y="188640"/>
            <a:ext cx="7923287" cy="34484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3600" b="1" dirty="0" smtClean="0"/>
              <a:t>Where do the commas go in this sentence? Click to find out. </a:t>
            </a:r>
          </a:p>
          <a:p>
            <a:pPr algn="ctr"/>
            <a:endParaRPr lang="en-GB" sz="1400" b="1" dirty="0"/>
          </a:p>
          <a:p>
            <a:pPr lvl="0"/>
            <a:r>
              <a:rPr lang="en-GB" sz="3200" dirty="0"/>
              <a:t>Christmas which is </a:t>
            </a:r>
            <a:r>
              <a:rPr lang="en-GB" sz="3200" dirty="0" smtClean="0"/>
              <a:t>a </a:t>
            </a:r>
            <a:r>
              <a:rPr lang="en-GB" sz="3200" dirty="0"/>
              <a:t>religious </a:t>
            </a:r>
            <a:r>
              <a:rPr lang="en-GB" sz="3200" dirty="0" smtClean="0"/>
              <a:t>festival is in December.</a:t>
            </a:r>
            <a:endParaRPr lang="en-GB" sz="3200" dirty="0"/>
          </a:p>
          <a:p>
            <a:endParaRPr lang="en-GB" sz="14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681158" y="4077072"/>
            <a:ext cx="7923287" cy="22159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400" dirty="0"/>
          </a:p>
          <a:p>
            <a:pPr lvl="0"/>
            <a:r>
              <a:rPr lang="en-GB" sz="3200" dirty="0" smtClean="0"/>
              <a:t>Christmas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which is a religious </a:t>
            </a:r>
            <a:r>
              <a:rPr lang="en-GB" sz="3200" dirty="0" smtClean="0"/>
              <a:t>festival</a:t>
            </a:r>
            <a:r>
              <a:rPr lang="en-GB" sz="3200" b="1" dirty="0" smtClean="0">
                <a:solidFill>
                  <a:srgbClr val="FF0000"/>
                </a:solidFill>
              </a:rPr>
              <a:t>,</a:t>
            </a:r>
            <a:r>
              <a:rPr lang="en-GB" sz="3200" dirty="0" smtClean="0"/>
              <a:t> </a:t>
            </a:r>
            <a:r>
              <a:rPr lang="en-GB" sz="3200" dirty="0"/>
              <a:t>is in December.</a:t>
            </a:r>
          </a:p>
          <a:p>
            <a:pPr lvl="0"/>
            <a:endParaRPr lang="en-GB" sz="3200" dirty="0"/>
          </a:p>
          <a:p>
            <a:endParaRPr lang="en-GB" sz="3200" dirty="0"/>
          </a:p>
          <a:p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318233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43608" y="2064807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/>
                <a:latin typeface="SassoonPrimaryInfant"/>
              </a:rPr>
              <a:t>Spelling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65495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08883" y="836661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/>
              </a:rPr>
              <a:t>Plurals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PrimaryInfant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008883" y="3573016"/>
            <a:ext cx="7344816" cy="2111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SassoonPrimaryInfant"/>
              </a:rPr>
              <a:t>The next few slides are reminders </a:t>
            </a:r>
          </a:p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SassoonPrimaryInfant"/>
              </a:rPr>
              <a:t>to help you remember the rules </a:t>
            </a:r>
          </a:p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SassoonPrimaryInfant"/>
              </a:rPr>
              <a:t>for changing words to plurals.</a:t>
            </a:r>
          </a:p>
          <a:p>
            <a:pPr algn="ctr" rtl="0">
              <a:buNone/>
            </a:pPr>
            <a:r>
              <a:rPr lang="en-GB" sz="2400" kern="1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SassoonPrimaryInfant"/>
              </a:rPr>
              <a:t>Try to remember them!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8817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>
                <a:latin typeface="SassoonPrimaryInfant"/>
              </a:rPr>
              <a:t>Rule 1		</a:t>
            </a:r>
            <a:endParaRPr lang="en-GB" sz="3200" b="1" dirty="0" smtClean="0">
              <a:latin typeface="SassoonPrimaryInfant"/>
            </a:endParaRPr>
          </a:p>
          <a:p>
            <a:endParaRPr lang="en-GB" sz="3200" b="1" dirty="0">
              <a:latin typeface="SassoonPrimaryInfant"/>
            </a:endParaRPr>
          </a:p>
          <a:p>
            <a:r>
              <a:rPr lang="en-GB" sz="3200" b="1" dirty="0" smtClean="0">
                <a:latin typeface="SassoonPrimaryInfant"/>
              </a:rPr>
              <a:t>Simply </a:t>
            </a:r>
            <a:r>
              <a:rPr lang="en-GB" sz="3200" b="1" dirty="0">
                <a:latin typeface="SassoonPrimaryInfant"/>
              </a:rPr>
              <a:t>add an ‘s’</a:t>
            </a:r>
            <a:endParaRPr lang="en-GB" sz="3200" dirty="0">
              <a:latin typeface="SassoonPrimaryInfant"/>
            </a:endParaRPr>
          </a:p>
          <a:p>
            <a:r>
              <a:rPr lang="en-GB" sz="3200" dirty="0">
                <a:latin typeface="SassoonPrimaryInfant"/>
              </a:rPr>
              <a:t> </a:t>
            </a:r>
          </a:p>
          <a:p>
            <a:r>
              <a:rPr lang="en-GB" sz="3200" b="1" dirty="0">
                <a:latin typeface="SassoonPrimaryInfant"/>
              </a:rPr>
              <a:t>Examples:</a:t>
            </a:r>
            <a:r>
              <a:rPr lang="en-GB" sz="3200" dirty="0">
                <a:latin typeface="SassoonPrimaryInfant"/>
              </a:rPr>
              <a:t>  </a:t>
            </a:r>
            <a:endParaRPr lang="en-GB" sz="3200" dirty="0" smtClean="0">
              <a:latin typeface="SassoonPrimaryInfant"/>
            </a:endParaRPr>
          </a:p>
          <a:p>
            <a:r>
              <a:rPr lang="en-GB" sz="3200" dirty="0" smtClean="0">
                <a:latin typeface="SassoonPrimaryInfant"/>
              </a:rPr>
              <a:t>bed </a:t>
            </a:r>
            <a:r>
              <a:rPr lang="en-GB" sz="3200" dirty="0">
                <a:latin typeface="SassoonPrimaryInfant"/>
              </a:rPr>
              <a:t>= </a:t>
            </a:r>
            <a:r>
              <a:rPr lang="en-GB" sz="3200" dirty="0" smtClean="0">
                <a:latin typeface="SassoonPrimaryInfant"/>
              </a:rPr>
              <a:t>bed</a:t>
            </a:r>
            <a:r>
              <a:rPr lang="en-GB" sz="3200" b="1" dirty="0" smtClean="0">
                <a:latin typeface="SassoonPrimaryInfant"/>
              </a:rPr>
              <a:t>s</a:t>
            </a:r>
          </a:p>
          <a:p>
            <a:r>
              <a:rPr lang="en-GB" sz="3200" dirty="0" smtClean="0">
                <a:latin typeface="SassoonPrimaryInfant"/>
              </a:rPr>
              <a:t>spoon </a:t>
            </a:r>
            <a:r>
              <a:rPr lang="en-GB" sz="3200" dirty="0">
                <a:latin typeface="SassoonPrimaryInfant"/>
              </a:rPr>
              <a:t>= spoon</a:t>
            </a:r>
            <a:r>
              <a:rPr lang="en-GB" sz="3200" b="1" dirty="0">
                <a:latin typeface="SassoonPrimaryInfant"/>
              </a:rPr>
              <a:t>s</a:t>
            </a:r>
            <a:endParaRPr lang="en-GB" sz="32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284404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>
                <a:latin typeface="SassoonPrimaryInfant"/>
              </a:rPr>
              <a:t>Rule 2		</a:t>
            </a:r>
            <a:endParaRPr lang="en-GB" sz="3200" b="1" dirty="0" smtClean="0">
              <a:latin typeface="SassoonPrimaryInfant"/>
            </a:endParaRPr>
          </a:p>
          <a:p>
            <a:r>
              <a:rPr lang="en-GB" sz="3200" b="1" dirty="0" smtClean="0">
                <a:latin typeface="SassoonPrimaryInfant"/>
              </a:rPr>
              <a:t>If </a:t>
            </a:r>
            <a:r>
              <a:rPr lang="en-GB" sz="3200" b="1" dirty="0">
                <a:latin typeface="SassoonPrimaryInfant"/>
              </a:rPr>
              <a:t>the word ends in a ‘y’  </a:t>
            </a:r>
          </a:p>
          <a:p>
            <a:endParaRPr lang="en-GB" sz="3200" b="1" dirty="0">
              <a:latin typeface="SassoonPrimaryInfant"/>
            </a:endParaRPr>
          </a:p>
          <a:p>
            <a:r>
              <a:rPr lang="en-GB" sz="3200" dirty="0">
                <a:latin typeface="SassoonPrimaryInfant"/>
              </a:rPr>
              <a:t>If there is a vowel before the ‘y’, just add an ‘s’.</a:t>
            </a:r>
          </a:p>
          <a:p>
            <a:r>
              <a:rPr lang="en-GB" sz="3200" dirty="0">
                <a:latin typeface="SassoonPrimaryInfant"/>
              </a:rPr>
              <a:t>If there is a consonant before the ‘y’, change the ‘y’ to ‘</a:t>
            </a:r>
            <a:r>
              <a:rPr lang="en-GB" sz="3200" dirty="0" err="1">
                <a:latin typeface="SassoonPrimaryInfant"/>
              </a:rPr>
              <a:t>ies</a:t>
            </a:r>
            <a:r>
              <a:rPr lang="en-GB" sz="3200" dirty="0">
                <a:latin typeface="SassoonPrimaryInfant"/>
              </a:rPr>
              <a:t>’. </a:t>
            </a:r>
          </a:p>
          <a:p>
            <a:r>
              <a:rPr lang="en-GB" sz="3200" dirty="0">
                <a:latin typeface="SassoonPrimaryInfant"/>
              </a:rPr>
              <a:t>Examples:  </a:t>
            </a:r>
            <a:endParaRPr lang="en-GB" sz="3200" dirty="0" smtClean="0">
              <a:latin typeface="SassoonPrimaryInfant"/>
            </a:endParaRPr>
          </a:p>
          <a:p>
            <a:r>
              <a:rPr lang="en-GB" sz="3200" dirty="0" smtClean="0">
                <a:latin typeface="SassoonPrimaryInfant"/>
              </a:rPr>
              <a:t>monkey </a:t>
            </a:r>
            <a:r>
              <a:rPr lang="en-GB" sz="3200" dirty="0">
                <a:latin typeface="SassoonPrimaryInfant"/>
              </a:rPr>
              <a:t>= </a:t>
            </a:r>
            <a:r>
              <a:rPr lang="en-GB" sz="3200" dirty="0" smtClean="0">
                <a:latin typeface="SassoonPrimaryInfant"/>
              </a:rPr>
              <a:t>monkeys </a:t>
            </a:r>
          </a:p>
          <a:p>
            <a:r>
              <a:rPr lang="en-GB" sz="3200" dirty="0" smtClean="0">
                <a:latin typeface="SassoonPrimaryInfant"/>
              </a:rPr>
              <a:t>sky </a:t>
            </a:r>
            <a:r>
              <a:rPr lang="en-GB" sz="3200" dirty="0">
                <a:latin typeface="SassoonPrimaryInfant"/>
              </a:rPr>
              <a:t>= skies</a:t>
            </a:r>
          </a:p>
        </p:txBody>
      </p:sp>
    </p:spTree>
    <p:extLst>
      <p:ext uri="{BB962C8B-B14F-4D97-AF65-F5344CB8AC3E}">
        <p14:creationId xmlns:p14="http://schemas.microsoft.com/office/powerpoint/2010/main" val="40989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/>
              <a:t>Rule 3		</a:t>
            </a:r>
            <a:endParaRPr lang="en-GB" sz="3200" b="1" dirty="0" smtClean="0"/>
          </a:p>
          <a:p>
            <a:r>
              <a:rPr lang="en-GB" sz="3200" b="1" dirty="0" smtClean="0"/>
              <a:t>If </a:t>
            </a:r>
            <a:r>
              <a:rPr lang="en-GB" sz="3200" b="1" dirty="0"/>
              <a:t>there is an ‘o’ at the end of a word </a:t>
            </a:r>
            <a:endParaRPr lang="en-GB" sz="1400" dirty="0"/>
          </a:p>
          <a:p>
            <a:r>
              <a:rPr lang="en-GB" sz="1400" dirty="0"/>
              <a:t> </a:t>
            </a:r>
          </a:p>
          <a:p>
            <a:r>
              <a:rPr lang="en-GB" sz="3200" dirty="0"/>
              <a:t>If there is a vowel before the ‘o’, just add an ‘s’. </a:t>
            </a:r>
          </a:p>
          <a:p>
            <a:r>
              <a:rPr lang="en-GB" sz="3200" dirty="0"/>
              <a:t>If there is a consonant before the ‘o’, add ‘</a:t>
            </a:r>
            <a:r>
              <a:rPr lang="en-GB" sz="3200" dirty="0" err="1"/>
              <a:t>es</a:t>
            </a:r>
            <a:r>
              <a:rPr lang="en-GB" sz="3200" dirty="0"/>
              <a:t>’.</a:t>
            </a:r>
          </a:p>
          <a:p>
            <a:r>
              <a:rPr lang="en-GB" sz="1400" dirty="0"/>
              <a:t> </a:t>
            </a:r>
          </a:p>
          <a:p>
            <a:r>
              <a:rPr lang="en-GB" sz="3200" b="1" dirty="0"/>
              <a:t>Examples:  </a:t>
            </a:r>
            <a:endParaRPr lang="en-GB" sz="3200" b="1" dirty="0" smtClean="0"/>
          </a:p>
          <a:p>
            <a:r>
              <a:rPr lang="en-GB" sz="3200" dirty="0" smtClean="0"/>
              <a:t>video </a:t>
            </a:r>
            <a:r>
              <a:rPr lang="en-GB" sz="3200" dirty="0"/>
              <a:t>= </a:t>
            </a:r>
            <a:r>
              <a:rPr lang="en-GB" sz="3200" dirty="0" smtClean="0"/>
              <a:t>video</a:t>
            </a:r>
            <a:r>
              <a:rPr lang="en-GB" sz="3200" b="1" dirty="0" smtClean="0"/>
              <a:t>s</a:t>
            </a:r>
          </a:p>
          <a:p>
            <a:r>
              <a:rPr lang="en-GB" sz="3200" dirty="0" smtClean="0"/>
              <a:t>tomato </a:t>
            </a:r>
            <a:r>
              <a:rPr lang="en-GB" sz="3200" dirty="0"/>
              <a:t>= tomato</a:t>
            </a:r>
            <a:r>
              <a:rPr lang="en-GB" sz="3200" b="1" dirty="0"/>
              <a:t>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5605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/>
              <a:t>Rule 4		</a:t>
            </a:r>
            <a:endParaRPr lang="en-GB" sz="3200" b="1" dirty="0" smtClean="0"/>
          </a:p>
          <a:p>
            <a:endParaRPr lang="en-GB" sz="3200" b="1" dirty="0"/>
          </a:p>
          <a:p>
            <a:r>
              <a:rPr lang="en-GB" sz="3200" b="1" dirty="0" smtClean="0"/>
              <a:t>Words </a:t>
            </a:r>
            <a:r>
              <a:rPr lang="en-GB" sz="3200" b="1" dirty="0"/>
              <a:t>that end in ‘</a:t>
            </a:r>
            <a:r>
              <a:rPr lang="en-GB" sz="3200" b="1" dirty="0" err="1"/>
              <a:t>ch</a:t>
            </a:r>
            <a:r>
              <a:rPr lang="en-GB" sz="3200" b="1" dirty="0"/>
              <a:t>’, ‘</a:t>
            </a:r>
            <a:r>
              <a:rPr lang="en-GB" sz="3200" b="1" dirty="0" err="1"/>
              <a:t>sh</a:t>
            </a:r>
            <a:r>
              <a:rPr lang="en-GB" sz="3200" b="1" dirty="0"/>
              <a:t>’ or ‘x’</a:t>
            </a:r>
          </a:p>
          <a:p>
            <a:endParaRPr lang="en-GB" sz="3200" b="1" dirty="0" smtClean="0"/>
          </a:p>
          <a:p>
            <a:r>
              <a:rPr lang="en-GB" sz="3200" dirty="0" smtClean="0"/>
              <a:t>Add </a:t>
            </a:r>
            <a:r>
              <a:rPr lang="en-GB" sz="3200" dirty="0"/>
              <a:t>‘</a:t>
            </a:r>
            <a:r>
              <a:rPr lang="en-GB" sz="3200" dirty="0" err="1"/>
              <a:t>es</a:t>
            </a:r>
            <a:r>
              <a:rPr lang="en-GB" sz="3200" dirty="0"/>
              <a:t>’.</a:t>
            </a:r>
          </a:p>
          <a:p>
            <a:r>
              <a:rPr lang="en-GB" sz="3200" dirty="0"/>
              <a:t>Examples:  </a:t>
            </a:r>
            <a:endParaRPr lang="en-GB" sz="3200" dirty="0" smtClean="0"/>
          </a:p>
          <a:p>
            <a:r>
              <a:rPr lang="en-GB" sz="3200" dirty="0" smtClean="0"/>
              <a:t>church </a:t>
            </a:r>
            <a:r>
              <a:rPr lang="en-GB" sz="3200" dirty="0"/>
              <a:t>= </a:t>
            </a:r>
            <a:r>
              <a:rPr lang="en-GB" sz="3200" dirty="0" smtClean="0"/>
              <a:t>churches</a:t>
            </a:r>
          </a:p>
          <a:p>
            <a:r>
              <a:rPr lang="en-GB" sz="3200" dirty="0" smtClean="0"/>
              <a:t>box </a:t>
            </a:r>
            <a:r>
              <a:rPr lang="en-GB" sz="3200" dirty="0"/>
              <a:t>= </a:t>
            </a:r>
            <a:r>
              <a:rPr lang="en-GB" sz="3200" dirty="0" smtClean="0"/>
              <a:t>boxes</a:t>
            </a:r>
          </a:p>
          <a:p>
            <a:r>
              <a:rPr lang="en-GB" sz="3200" dirty="0" smtClean="0"/>
              <a:t>dish </a:t>
            </a:r>
            <a:r>
              <a:rPr lang="en-GB" sz="3200" dirty="0"/>
              <a:t>= dishes</a:t>
            </a:r>
          </a:p>
        </p:txBody>
      </p:sp>
    </p:spTree>
    <p:extLst>
      <p:ext uri="{BB962C8B-B14F-4D97-AF65-F5344CB8AC3E}">
        <p14:creationId xmlns:p14="http://schemas.microsoft.com/office/powerpoint/2010/main" val="30199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/>
              <a:t>Rule 5		</a:t>
            </a:r>
            <a:endParaRPr lang="en-GB" sz="3200" b="1" dirty="0" smtClean="0"/>
          </a:p>
          <a:p>
            <a:r>
              <a:rPr lang="en-GB" sz="3200" b="1" dirty="0" smtClean="0"/>
              <a:t>If </a:t>
            </a:r>
            <a:r>
              <a:rPr lang="en-GB" sz="3200" b="1" dirty="0"/>
              <a:t>a word already ends in an ‘s’ </a:t>
            </a:r>
            <a:endParaRPr lang="en-GB" sz="3200" dirty="0"/>
          </a:p>
          <a:p>
            <a:endParaRPr lang="en-GB" sz="3200" dirty="0" smtClean="0"/>
          </a:p>
          <a:p>
            <a:r>
              <a:rPr lang="en-GB" sz="3200" dirty="0" smtClean="0"/>
              <a:t>Add </a:t>
            </a:r>
            <a:r>
              <a:rPr lang="en-GB" sz="3200" dirty="0"/>
              <a:t>‘</a:t>
            </a:r>
            <a:r>
              <a:rPr lang="en-GB" sz="3200" dirty="0" err="1"/>
              <a:t>es</a:t>
            </a:r>
            <a:r>
              <a:rPr lang="en-GB" sz="3200" dirty="0"/>
              <a:t>’. </a:t>
            </a:r>
          </a:p>
          <a:p>
            <a:r>
              <a:rPr lang="en-GB" sz="3200" dirty="0"/>
              <a:t>Examples:  </a:t>
            </a:r>
            <a:endParaRPr lang="en-GB" sz="3200" dirty="0" smtClean="0"/>
          </a:p>
          <a:p>
            <a:r>
              <a:rPr lang="en-GB" sz="3200" dirty="0" smtClean="0"/>
              <a:t>bus </a:t>
            </a:r>
            <a:r>
              <a:rPr lang="en-GB" sz="3200" dirty="0"/>
              <a:t>= </a:t>
            </a:r>
            <a:r>
              <a:rPr lang="en-GB" sz="3200" dirty="0" smtClean="0"/>
              <a:t>buses</a:t>
            </a:r>
          </a:p>
          <a:p>
            <a:r>
              <a:rPr lang="en-GB" sz="3200" dirty="0" smtClean="0"/>
              <a:t>kiss </a:t>
            </a:r>
            <a:r>
              <a:rPr lang="en-GB" sz="3200" dirty="0"/>
              <a:t>= kisses</a:t>
            </a:r>
          </a:p>
        </p:txBody>
      </p:sp>
    </p:spTree>
    <p:extLst>
      <p:ext uri="{BB962C8B-B14F-4D97-AF65-F5344CB8AC3E}">
        <p14:creationId xmlns:p14="http://schemas.microsoft.com/office/powerpoint/2010/main" val="32576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8247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800" b="1" dirty="0"/>
              <a:t>Rule 6		</a:t>
            </a:r>
            <a:endParaRPr lang="en-GB" sz="2800" b="1" dirty="0" smtClean="0"/>
          </a:p>
          <a:p>
            <a:r>
              <a:rPr lang="en-GB" sz="2800" b="1" dirty="0" smtClean="0"/>
              <a:t>If </a:t>
            </a:r>
            <a:r>
              <a:rPr lang="en-GB" sz="2800" b="1" dirty="0"/>
              <a:t>a word ends in an ‘f’</a:t>
            </a:r>
            <a:endParaRPr lang="en-GB" sz="2800" dirty="0"/>
          </a:p>
          <a:p>
            <a:endParaRPr lang="en-GB" sz="1400" dirty="0" smtClean="0"/>
          </a:p>
          <a:p>
            <a:r>
              <a:rPr lang="en-GB" sz="2800" dirty="0" smtClean="0">
                <a:solidFill>
                  <a:srgbClr val="FF0000"/>
                </a:solidFill>
              </a:rPr>
              <a:t>Nearly</a:t>
            </a:r>
            <a:r>
              <a:rPr lang="en-GB" sz="2800" dirty="0" smtClean="0"/>
              <a:t> </a:t>
            </a:r>
            <a:r>
              <a:rPr lang="en-GB" sz="2800" dirty="0"/>
              <a:t>always replace the ‘f’ with ‘</a:t>
            </a:r>
            <a:r>
              <a:rPr lang="en-GB" sz="2800" dirty="0" err="1"/>
              <a:t>ves</a:t>
            </a:r>
            <a:r>
              <a:rPr lang="en-GB" sz="2800" dirty="0"/>
              <a:t>’</a:t>
            </a:r>
          </a:p>
          <a:p>
            <a:r>
              <a:rPr lang="en-GB" sz="2800" b="1" dirty="0"/>
              <a:t>Examples: </a:t>
            </a:r>
            <a:r>
              <a:rPr lang="en-GB" sz="2800" dirty="0"/>
              <a:t> </a:t>
            </a:r>
            <a:endParaRPr lang="en-GB" sz="2800" dirty="0" smtClean="0"/>
          </a:p>
          <a:p>
            <a:r>
              <a:rPr lang="en-GB" sz="2800" dirty="0" smtClean="0"/>
              <a:t>leaf </a:t>
            </a:r>
            <a:r>
              <a:rPr lang="en-GB" sz="2800" dirty="0"/>
              <a:t>= </a:t>
            </a:r>
            <a:r>
              <a:rPr lang="en-GB" sz="2800" dirty="0" smtClean="0"/>
              <a:t>lea</a:t>
            </a:r>
            <a:r>
              <a:rPr lang="en-GB" sz="2800" b="1" dirty="0" smtClean="0"/>
              <a:t>ves</a:t>
            </a:r>
          </a:p>
          <a:p>
            <a:r>
              <a:rPr lang="en-GB" sz="2800" dirty="0" smtClean="0"/>
              <a:t>wolf = wol</a:t>
            </a:r>
            <a:r>
              <a:rPr lang="en-GB" sz="2800" b="1" dirty="0" smtClean="0"/>
              <a:t>ves</a:t>
            </a:r>
            <a:endParaRPr lang="en-GB" sz="2800" dirty="0" smtClean="0"/>
          </a:p>
          <a:p>
            <a:r>
              <a:rPr lang="en-GB" sz="2800" dirty="0" smtClean="0">
                <a:solidFill>
                  <a:srgbClr val="FF0000"/>
                </a:solidFill>
              </a:rPr>
              <a:t>Some words are naughty and do not follow this rule!  You just have to remember which ones they are.</a:t>
            </a:r>
          </a:p>
          <a:p>
            <a:r>
              <a:rPr lang="en-GB" sz="2800" b="1" dirty="0" smtClean="0"/>
              <a:t>Examples</a:t>
            </a:r>
            <a:r>
              <a:rPr lang="en-GB" sz="2800" b="1" dirty="0"/>
              <a:t>: </a:t>
            </a:r>
            <a:r>
              <a:rPr lang="en-GB" sz="2800" dirty="0"/>
              <a:t> </a:t>
            </a:r>
            <a:endParaRPr lang="en-GB" sz="2800" dirty="0" smtClean="0"/>
          </a:p>
          <a:p>
            <a:r>
              <a:rPr lang="en-GB" sz="2800" dirty="0" smtClean="0"/>
              <a:t>roof </a:t>
            </a:r>
            <a:r>
              <a:rPr lang="en-GB" sz="2800" dirty="0"/>
              <a:t>= </a:t>
            </a:r>
            <a:r>
              <a:rPr lang="en-GB" sz="2800" dirty="0" smtClean="0"/>
              <a:t>roof</a:t>
            </a:r>
            <a:r>
              <a:rPr lang="en-GB" sz="2800" b="1" dirty="0" smtClean="0"/>
              <a:t>s</a:t>
            </a:r>
          </a:p>
          <a:p>
            <a:r>
              <a:rPr lang="en-GB" sz="2800" dirty="0" smtClean="0"/>
              <a:t> chef </a:t>
            </a:r>
            <a:r>
              <a:rPr lang="en-GB" sz="2800" dirty="0"/>
              <a:t>= chef</a:t>
            </a:r>
            <a:r>
              <a:rPr lang="en-GB" sz="2800" b="1" dirty="0"/>
              <a:t>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7499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372030" y="768693"/>
            <a:ext cx="6368322" cy="165219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99FF"/>
                </a:solidFill>
                <a:effectLst/>
                <a:latin typeface="SassoonPrimaryInfant"/>
              </a:rPr>
              <a:t>Word Classes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9999FF"/>
              </a:solidFill>
              <a:effectLst/>
              <a:latin typeface="SassoonPrimaryInfant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 rot="20914084">
            <a:off x="1187624" y="3140968"/>
            <a:ext cx="2304256" cy="94189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SassoonPrimaryInfant"/>
              </a:rPr>
              <a:t>noun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SassoonPrimaryInfant"/>
            </a:endParaRP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 rot="1753904">
            <a:off x="5521966" y="2905502"/>
            <a:ext cx="2276531" cy="111900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SassoonPrimaryInfant"/>
              </a:rPr>
              <a:t>adjective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SassoonPrimaryInfant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 rot="173400">
            <a:off x="2195736" y="4581128"/>
            <a:ext cx="2232248" cy="86409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/>
                <a:latin typeface="SassoonPrimaryInfant"/>
              </a:rPr>
              <a:t>verb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7030A0"/>
              </a:solidFill>
              <a:effectLst/>
              <a:latin typeface="SassoonPrimaryInfant"/>
            </a:endParaRPr>
          </a:p>
        </p:txBody>
      </p:sp>
      <p:sp>
        <p:nvSpPr>
          <p:cNvPr id="7" name="WordArt 10"/>
          <p:cNvSpPr>
            <a:spLocks noChangeArrowheads="1" noChangeShapeType="1" noTextEdit="1"/>
          </p:cNvSpPr>
          <p:nvPr/>
        </p:nvSpPr>
        <p:spPr bwMode="auto">
          <a:xfrm rot="21020309">
            <a:off x="5293672" y="4618247"/>
            <a:ext cx="1914813" cy="78985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SassoonPrimaryInfant"/>
              </a:rPr>
              <a:t>adverb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267356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/>
              <a:t>Rule 7		</a:t>
            </a:r>
            <a:endParaRPr lang="en-GB" sz="3200" b="1" dirty="0" smtClean="0"/>
          </a:p>
          <a:p>
            <a:endParaRPr lang="en-GB" sz="3200" b="1" dirty="0"/>
          </a:p>
          <a:p>
            <a:r>
              <a:rPr lang="en-GB" sz="3200" b="1" dirty="0" smtClean="0"/>
              <a:t>Some </a:t>
            </a:r>
            <a:r>
              <a:rPr lang="en-GB" sz="3200" b="1" dirty="0"/>
              <a:t>words change completely!</a:t>
            </a:r>
            <a:endParaRPr lang="en-GB" sz="3200" dirty="0"/>
          </a:p>
          <a:p>
            <a:endParaRPr lang="en-GB" sz="3200" b="1" dirty="0" smtClean="0"/>
          </a:p>
          <a:p>
            <a:r>
              <a:rPr lang="en-GB" sz="3200" b="1" dirty="0" smtClean="0"/>
              <a:t>Examples</a:t>
            </a:r>
            <a:r>
              <a:rPr lang="en-GB" sz="3200" b="1" dirty="0"/>
              <a:t>:  </a:t>
            </a:r>
            <a:endParaRPr lang="en-GB" sz="3200" b="1" dirty="0" smtClean="0"/>
          </a:p>
          <a:p>
            <a:r>
              <a:rPr lang="en-GB" sz="3200" dirty="0" smtClean="0"/>
              <a:t>child </a:t>
            </a:r>
            <a:r>
              <a:rPr lang="en-GB" sz="3200" dirty="0"/>
              <a:t>= </a:t>
            </a:r>
            <a:r>
              <a:rPr lang="en-GB" sz="3200" b="1" dirty="0" smtClean="0"/>
              <a:t>children</a:t>
            </a:r>
          </a:p>
          <a:p>
            <a:r>
              <a:rPr lang="en-GB" sz="3200" dirty="0" smtClean="0"/>
              <a:t>person </a:t>
            </a:r>
            <a:r>
              <a:rPr lang="en-GB" sz="3200" dirty="0"/>
              <a:t>= </a:t>
            </a:r>
            <a:r>
              <a:rPr lang="en-GB" sz="3200" b="1" dirty="0" smtClean="0"/>
              <a:t>people</a:t>
            </a:r>
          </a:p>
          <a:p>
            <a:r>
              <a:rPr lang="en-GB" sz="3200" dirty="0" smtClean="0"/>
              <a:t>man </a:t>
            </a:r>
            <a:r>
              <a:rPr lang="en-GB" sz="3200" dirty="0"/>
              <a:t>= </a:t>
            </a:r>
            <a:r>
              <a:rPr lang="en-GB" sz="3200" b="1" dirty="0"/>
              <a:t>men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6210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/>
              <a:t>Rule 8		</a:t>
            </a:r>
            <a:endParaRPr lang="en-GB" sz="3200" b="1" dirty="0" smtClean="0"/>
          </a:p>
          <a:p>
            <a:endParaRPr lang="en-GB" sz="3200" b="1" dirty="0"/>
          </a:p>
          <a:p>
            <a:r>
              <a:rPr lang="en-GB" sz="3200" b="1" dirty="0" smtClean="0"/>
              <a:t>Some </a:t>
            </a:r>
            <a:r>
              <a:rPr lang="en-GB" sz="3200" b="1" dirty="0"/>
              <a:t>words don’t change at all!</a:t>
            </a:r>
            <a:endParaRPr lang="en-GB" sz="3200" dirty="0"/>
          </a:p>
          <a:p>
            <a:endParaRPr lang="en-GB" sz="3200" b="1" dirty="0" smtClean="0"/>
          </a:p>
          <a:p>
            <a:r>
              <a:rPr lang="en-GB" sz="3200" b="1" dirty="0" smtClean="0"/>
              <a:t>Examples</a:t>
            </a:r>
            <a:r>
              <a:rPr lang="en-GB" sz="3200" b="1" dirty="0"/>
              <a:t>:  </a:t>
            </a:r>
            <a:endParaRPr lang="en-GB" sz="3200" b="1" dirty="0" smtClean="0"/>
          </a:p>
          <a:p>
            <a:r>
              <a:rPr lang="en-GB" sz="3200" dirty="0" smtClean="0"/>
              <a:t>sheep </a:t>
            </a:r>
            <a:r>
              <a:rPr lang="en-GB" sz="3200" dirty="0"/>
              <a:t>= </a:t>
            </a:r>
            <a:r>
              <a:rPr lang="en-GB" sz="3200" b="1" dirty="0" smtClean="0"/>
              <a:t>sheep</a:t>
            </a:r>
          </a:p>
          <a:p>
            <a:r>
              <a:rPr lang="en-GB" sz="3200" dirty="0" smtClean="0"/>
              <a:t>fish </a:t>
            </a:r>
            <a:r>
              <a:rPr lang="en-GB" sz="3200" dirty="0"/>
              <a:t>=</a:t>
            </a:r>
            <a:r>
              <a:rPr lang="en-GB" sz="3200" b="1" dirty="0"/>
              <a:t>fish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3791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43608" y="2064807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/>
                <a:latin typeface="SassoonPrimaryInfant"/>
              </a:rPr>
              <a:t>Vocabulary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34418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08883" y="836661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/>
              </a:rPr>
              <a:t>Synonyms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PrimaryInfant"/>
            </a:endParaRPr>
          </a:p>
        </p:txBody>
      </p:sp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1161283" y="3459241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/>
              </a:rPr>
              <a:t>Antonyms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1316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193629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400" dirty="0">
                <a:latin typeface="SassoonPrimaryInfant"/>
              </a:rPr>
              <a:t>A synonym is a word that has the same or similar meaning as another word, for example: pretty and beautiful</a:t>
            </a:r>
            <a:r>
              <a:rPr lang="en-GB" sz="2400" dirty="0" smtClean="0">
                <a:latin typeface="SassoonPrimaryInfant"/>
              </a:rPr>
              <a:t>. </a:t>
            </a:r>
            <a:r>
              <a:rPr lang="en-GB" sz="2400" dirty="0"/>
              <a:t>Look at the table below.  Can you think of up to 5 synonyms for each of the </a:t>
            </a:r>
            <a:r>
              <a:rPr lang="en-GB" sz="2400" dirty="0" smtClean="0"/>
              <a:t>words?</a:t>
            </a:r>
            <a:endParaRPr lang="en-GB" sz="2400" b="1" u="sng" dirty="0"/>
          </a:p>
          <a:p>
            <a:endParaRPr lang="en-GB" sz="3200" b="1" u="sng" dirty="0">
              <a:latin typeface="SassoonPrimaryInfan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368425"/>
              </p:ext>
            </p:extLst>
          </p:nvPr>
        </p:nvGraphicFramePr>
        <p:xfrm>
          <a:off x="539553" y="2780928"/>
          <a:ext cx="8208911" cy="3312366"/>
        </p:xfrm>
        <a:graphic>
          <a:graphicData uri="http://schemas.openxmlformats.org/drawingml/2006/table">
            <a:tbl>
              <a:tblPr firstRow="1" firstCol="1" bandRow="1"/>
              <a:tblGrid>
                <a:gridCol w="1641334"/>
                <a:gridCol w="1641334"/>
                <a:gridCol w="1642081"/>
                <a:gridCol w="1642081"/>
                <a:gridCol w="1642081"/>
              </a:tblGrid>
              <a:tr h="67409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small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happy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beautiful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hungry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silly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 dirty="0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39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193629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400" dirty="0"/>
              <a:t>An antonym is a word that has the opposite meaning as another, for example: pretty and ugly.</a:t>
            </a:r>
            <a:endParaRPr lang="en-GB" sz="2400" b="1" u="sng" dirty="0"/>
          </a:p>
          <a:p>
            <a:r>
              <a:rPr lang="en-GB" sz="2400" dirty="0" smtClean="0"/>
              <a:t>Look </a:t>
            </a:r>
            <a:r>
              <a:rPr lang="en-GB" sz="2400" dirty="0"/>
              <a:t>at the table below.  Can you think of up to 5 </a:t>
            </a:r>
            <a:r>
              <a:rPr lang="en-GB" sz="2400" dirty="0" smtClean="0"/>
              <a:t>antonyms for </a:t>
            </a:r>
            <a:r>
              <a:rPr lang="en-GB" sz="2400" dirty="0"/>
              <a:t>each of the </a:t>
            </a:r>
            <a:r>
              <a:rPr lang="en-GB" sz="2400" dirty="0" smtClean="0"/>
              <a:t>words?</a:t>
            </a:r>
            <a:endParaRPr lang="en-GB" sz="2400" b="1" u="sng" dirty="0"/>
          </a:p>
          <a:p>
            <a:endParaRPr lang="en-GB" sz="3200" b="1" u="sng" dirty="0">
              <a:latin typeface="SassoonPrimaryInfan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546849"/>
              </p:ext>
            </p:extLst>
          </p:nvPr>
        </p:nvGraphicFramePr>
        <p:xfrm>
          <a:off x="539553" y="2780928"/>
          <a:ext cx="8208911" cy="3312366"/>
        </p:xfrm>
        <a:graphic>
          <a:graphicData uri="http://schemas.openxmlformats.org/drawingml/2006/table">
            <a:tbl>
              <a:tblPr firstRow="1" firstCol="1" bandRow="1"/>
              <a:tblGrid>
                <a:gridCol w="1641334"/>
                <a:gridCol w="1641334"/>
                <a:gridCol w="1642081"/>
                <a:gridCol w="1642081"/>
                <a:gridCol w="1642081"/>
              </a:tblGrid>
              <a:tr h="67409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small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happy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beautiful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hungry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silly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u="none" strike="noStrike" dirty="0">
                          <a:effectLst/>
                          <a:latin typeface="SassoonPrimaryInfant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600" b="1" u="sng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5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43608" y="2064807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/>
                <a:latin typeface="SassoonPrimaryInfant"/>
              </a:rPr>
              <a:t>Revise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33CC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37519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43608" y="2064807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/>
                <a:latin typeface="SassoonPrimaryInfant"/>
              </a:rPr>
              <a:t>Capital Letters and</a:t>
            </a:r>
          </a:p>
          <a:p>
            <a:pPr algn="ctr" rtl="0">
              <a:buNone/>
            </a:pPr>
            <a:r>
              <a:rPr lang="en-GB" sz="2400" kern="1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SassoonPrimaryInfant"/>
              </a:rPr>
              <a:t>Full Stops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33CC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41172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2400" b="1" dirty="0">
                <a:latin typeface="SassoonPrimaryInfant"/>
              </a:rPr>
              <a:t>Write </a:t>
            </a:r>
            <a:r>
              <a:rPr lang="en-GB" sz="2400" b="1" dirty="0" smtClean="0">
                <a:latin typeface="SassoonPrimaryInfant"/>
              </a:rPr>
              <a:t>out the </a:t>
            </a:r>
            <a:r>
              <a:rPr lang="en-GB" sz="2400" b="1" dirty="0">
                <a:latin typeface="SassoonPrimaryInfant"/>
              </a:rPr>
              <a:t>following </a:t>
            </a:r>
            <a:r>
              <a:rPr lang="en-GB" sz="2400" b="1">
                <a:latin typeface="SassoonPrimaryInfant"/>
              </a:rPr>
              <a:t>sentences </a:t>
            </a:r>
            <a:r>
              <a:rPr lang="en-GB" sz="2400" b="1" smtClean="0">
                <a:latin typeface="SassoonPrimaryInfant"/>
              </a:rPr>
              <a:t>with </a:t>
            </a:r>
            <a:r>
              <a:rPr lang="en-GB" sz="2400" b="1" dirty="0" smtClean="0">
                <a:latin typeface="SassoonPrimaryInfant"/>
              </a:rPr>
              <a:t>the capital </a:t>
            </a:r>
            <a:r>
              <a:rPr lang="en-GB" sz="2400" b="1" dirty="0">
                <a:latin typeface="SassoonPrimaryInfant"/>
              </a:rPr>
              <a:t>letters and full </a:t>
            </a:r>
            <a:r>
              <a:rPr lang="en-GB" sz="2400" b="1" dirty="0" smtClean="0">
                <a:latin typeface="SassoonPrimaryInfant"/>
              </a:rPr>
              <a:t>stops in the correct places.</a:t>
            </a:r>
          </a:p>
          <a:p>
            <a:endParaRPr lang="en-GB" sz="2400" b="1" dirty="0" smtClean="0">
              <a:latin typeface="SassoonPrimaryInfant"/>
            </a:endParaRPr>
          </a:p>
          <a:p>
            <a:r>
              <a:rPr lang="en-GB" sz="2400" dirty="0" smtClean="0">
                <a:latin typeface="SassoonPrimaryInfant"/>
              </a:rPr>
              <a:t>yesterday</a:t>
            </a:r>
            <a:r>
              <a:rPr lang="en-GB" sz="2400" dirty="0">
                <a:latin typeface="SassoonPrimaryInfant"/>
              </a:rPr>
              <a:t>, I fell over ben in the playground and hurt my </a:t>
            </a:r>
            <a:r>
              <a:rPr lang="en-GB" sz="2400" dirty="0" smtClean="0">
                <a:latin typeface="SassoonPrimaryInfant"/>
              </a:rPr>
              <a:t>knee</a:t>
            </a:r>
          </a:p>
          <a:p>
            <a:r>
              <a:rPr lang="en-GB" sz="2400" dirty="0" err="1">
                <a:latin typeface="SassoonPrimaryInfant"/>
              </a:rPr>
              <a:t>i</a:t>
            </a:r>
            <a:r>
              <a:rPr lang="en-GB" sz="2400" dirty="0">
                <a:latin typeface="SassoonPrimaryInfant"/>
              </a:rPr>
              <a:t> think that </a:t>
            </a:r>
            <a:r>
              <a:rPr lang="en-GB" sz="2400" dirty="0" err="1">
                <a:latin typeface="SassoonPrimaryInfant"/>
              </a:rPr>
              <a:t>i’m</a:t>
            </a:r>
            <a:r>
              <a:rPr lang="en-GB" sz="2400" dirty="0">
                <a:latin typeface="SassoonPrimaryInfant"/>
              </a:rPr>
              <a:t> very smart because my test score was better than </a:t>
            </a:r>
            <a:r>
              <a:rPr lang="en-GB" sz="2400" dirty="0" err="1">
                <a:latin typeface="SassoonPrimaryInfant"/>
              </a:rPr>
              <a:t>tim’s</a:t>
            </a:r>
            <a:r>
              <a:rPr lang="en-GB" sz="2400" dirty="0">
                <a:latin typeface="SassoonPrimaryInfant"/>
              </a:rPr>
              <a:t> </a:t>
            </a:r>
            <a:endParaRPr lang="en-GB" sz="2400" dirty="0" smtClean="0">
              <a:latin typeface="SassoonPrimaryInfant"/>
            </a:endParaRPr>
          </a:p>
          <a:p>
            <a:r>
              <a:rPr lang="en-GB" sz="2400" dirty="0" smtClean="0">
                <a:latin typeface="SassoonPrimaryInfant"/>
              </a:rPr>
              <a:t>jack </a:t>
            </a:r>
            <a:r>
              <a:rPr lang="en-GB" sz="2400" dirty="0">
                <a:latin typeface="SassoonPrimaryInfant"/>
              </a:rPr>
              <a:t>and </a:t>
            </a:r>
            <a:r>
              <a:rPr lang="en-GB" sz="2400" dirty="0" err="1">
                <a:latin typeface="SassoonPrimaryInfant"/>
              </a:rPr>
              <a:t>jill</a:t>
            </a:r>
            <a:r>
              <a:rPr lang="en-GB" sz="2400" dirty="0">
                <a:latin typeface="SassoonPrimaryInfant"/>
              </a:rPr>
              <a:t> went up the hill to fetch a pail of water </a:t>
            </a:r>
            <a:endParaRPr lang="en-GB" sz="2400" dirty="0" smtClean="0">
              <a:latin typeface="SassoonPrimaryInfant"/>
            </a:endParaRPr>
          </a:p>
          <a:p>
            <a:r>
              <a:rPr lang="en-GB" sz="2400" dirty="0" err="1">
                <a:latin typeface="SassoonPrimaryInfant"/>
              </a:rPr>
              <a:t>christmas</a:t>
            </a:r>
            <a:r>
              <a:rPr lang="en-GB" sz="2400" dirty="0">
                <a:latin typeface="SassoonPrimaryInfant"/>
              </a:rPr>
              <a:t> day is the day </a:t>
            </a:r>
            <a:r>
              <a:rPr lang="en-GB" sz="2400" dirty="0" smtClean="0">
                <a:latin typeface="SassoonPrimaryInfant"/>
              </a:rPr>
              <a:t>when </a:t>
            </a:r>
            <a:r>
              <a:rPr lang="en-GB" sz="2400" dirty="0" err="1" smtClean="0">
                <a:latin typeface="SassoonPrimaryInfant"/>
              </a:rPr>
              <a:t>christians</a:t>
            </a:r>
            <a:r>
              <a:rPr lang="en-GB" sz="2400" dirty="0" smtClean="0">
                <a:latin typeface="SassoonPrimaryInfant"/>
              </a:rPr>
              <a:t> </a:t>
            </a:r>
            <a:r>
              <a:rPr lang="en-GB" sz="2400" dirty="0">
                <a:latin typeface="SassoonPrimaryInfant"/>
              </a:rPr>
              <a:t>celebrate the birth of </a:t>
            </a:r>
            <a:r>
              <a:rPr lang="en-GB" sz="2400" dirty="0" err="1" smtClean="0">
                <a:latin typeface="SassoonPrimaryInfant"/>
              </a:rPr>
              <a:t>jesus</a:t>
            </a:r>
            <a:endParaRPr lang="en-GB" sz="2400" dirty="0" smtClean="0">
              <a:latin typeface="SassoonPrimaryInfant"/>
            </a:endParaRPr>
          </a:p>
          <a:p>
            <a:r>
              <a:rPr lang="en-GB" sz="2400" dirty="0" err="1">
                <a:latin typeface="SassoonPrimaryInfant"/>
              </a:rPr>
              <a:t>jennifer</a:t>
            </a:r>
            <a:r>
              <a:rPr lang="en-GB" sz="2400" dirty="0">
                <a:latin typeface="SassoonPrimaryInfant"/>
              </a:rPr>
              <a:t> and </a:t>
            </a:r>
            <a:r>
              <a:rPr lang="en-GB" sz="2400" dirty="0" err="1">
                <a:latin typeface="SassoonPrimaryInfant"/>
              </a:rPr>
              <a:t>michael</a:t>
            </a:r>
            <a:r>
              <a:rPr lang="en-GB" sz="2400" dirty="0">
                <a:latin typeface="SassoonPrimaryInfant"/>
              </a:rPr>
              <a:t> are best </a:t>
            </a:r>
            <a:r>
              <a:rPr lang="en-GB" sz="2400" dirty="0" smtClean="0">
                <a:latin typeface="SassoonPrimaryInfant"/>
              </a:rPr>
              <a:t>friends</a:t>
            </a:r>
          </a:p>
          <a:p>
            <a:r>
              <a:rPr lang="en-GB" sz="2400" dirty="0" err="1">
                <a:latin typeface="SassoonPrimaryInfant"/>
              </a:rPr>
              <a:t>santa</a:t>
            </a:r>
            <a:r>
              <a:rPr lang="en-GB" sz="2400" dirty="0">
                <a:latin typeface="SassoonPrimaryInfant"/>
              </a:rPr>
              <a:t> and </a:t>
            </a:r>
            <a:r>
              <a:rPr lang="en-GB" sz="2400" dirty="0" err="1" smtClean="0">
                <a:latin typeface="SassoonPrimaryInfant"/>
              </a:rPr>
              <a:t>rudolph</a:t>
            </a:r>
            <a:r>
              <a:rPr lang="en-GB" sz="2400" dirty="0" smtClean="0">
                <a:latin typeface="SassoonPrimaryInfant"/>
              </a:rPr>
              <a:t> </a:t>
            </a:r>
            <a:r>
              <a:rPr lang="en-GB" sz="2400" dirty="0">
                <a:latin typeface="SassoonPrimaryInfant"/>
              </a:rPr>
              <a:t>are very busy in </a:t>
            </a:r>
            <a:r>
              <a:rPr lang="en-GB" sz="2400" dirty="0" err="1" smtClean="0">
                <a:latin typeface="SassoonPrimaryInfant"/>
              </a:rPr>
              <a:t>december</a:t>
            </a:r>
            <a:r>
              <a:rPr lang="en-GB" sz="2400" dirty="0" smtClean="0">
                <a:latin typeface="SassoonPrimaryInfant"/>
              </a:rPr>
              <a:t> </a:t>
            </a:r>
          </a:p>
          <a:p>
            <a:r>
              <a:rPr lang="en-GB" sz="2400" dirty="0" err="1" smtClean="0">
                <a:latin typeface="SassoonPrimaryInfant"/>
              </a:rPr>
              <a:t>saturday</a:t>
            </a:r>
            <a:r>
              <a:rPr lang="en-GB" sz="2400" dirty="0" smtClean="0">
                <a:latin typeface="SassoonPrimaryInfant"/>
              </a:rPr>
              <a:t> </a:t>
            </a:r>
            <a:r>
              <a:rPr lang="en-GB" sz="2400" dirty="0">
                <a:latin typeface="SassoonPrimaryInfant"/>
              </a:rPr>
              <a:t>and </a:t>
            </a:r>
            <a:r>
              <a:rPr lang="en-GB" sz="2400" dirty="0" err="1">
                <a:latin typeface="SassoonPrimaryInfant"/>
              </a:rPr>
              <a:t>sunday</a:t>
            </a:r>
            <a:r>
              <a:rPr lang="en-GB" sz="2400" dirty="0">
                <a:latin typeface="SassoonPrimaryInfant"/>
              </a:rPr>
              <a:t> are the days of the weekend </a:t>
            </a:r>
          </a:p>
        </p:txBody>
      </p:sp>
    </p:spTree>
    <p:extLst>
      <p:ext uri="{BB962C8B-B14F-4D97-AF65-F5344CB8AC3E}">
        <p14:creationId xmlns:p14="http://schemas.microsoft.com/office/powerpoint/2010/main" val="15384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72970" y="556601"/>
            <a:ext cx="3594855" cy="229633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charset="0"/>
                <a:cs typeface="Arial" pitchFamily="34" charset="0"/>
              </a:rPr>
              <a:t>A                  is a thing or person e.g. cat, John, children.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860032" y="556602"/>
            <a:ext cx="3528392" cy="2296331"/>
            <a:chOff x="6174" y="3114"/>
            <a:chExt cx="4560" cy="216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6174" y="3114"/>
              <a:ext cx="4560" cy="21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FFCC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assoonPrimaryInfant" charset="0"/>
                  <a:cs typeface="Arial" pitchFamily="34" charset="0"/>
                </a:rPr>
                <a:t>An                         is a word which describes a noun e.g. huge, red, and dark.  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7223" y="3174"/>
              <a:ext cx="2487" cy="555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GB" sz="2400" kern="10" spc="0" dirty="0" smtClean="0"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SassoonPrimaryInfant"/>
                </a:rPr>
                <a:t>adjective</a:t>
              </a:r>
              <a:endParaRPr lang="en-GB" sz="2400" kern="10" spc="0" dirty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SassoonPrimaryInfant"/>
              </a:endParaRPr>
            </a:p>
          </p:txBody>
        </p:sp>
      </p:grp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1372030" y="768693"/>
            <a:ext cx="1210765" cy="58185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SassoonPrimaryInfant"/>
              </a:rPr>
              <a:t>noun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SassoonPrimaryInfant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720724" y="3417888"/>
            <a:ext cx="3707259" cy="22433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charset="0"/>
                <a:cs typeface="Arial" pitchFamily="34" charset="0"/>
              </a:rPr>
              <a:t>A                 is a doing word e.g. saw, chase, run.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WordArt 8"/>
          <p:cNvSpPr>
            <a:spLocks noChangeArrowheads="1" noChangeShapeType="1" noTextEdit="1"/>
          </p:cNvSpPr>
          <p:nvPr/>
        </p:nvSpPr>
        <p:spPr bwMode="auto">
          <a:xfrm>
            <a:off x="1364194" y="3501008"/>
            <a:ext cx="1226436" cy="57606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/>
                <a:latin typeface="SassoonPrimaryInfant"/>
              </a:rPr>
              <a:t>verb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7030A0"/>
              </a:solidFill>
              <a:effectLst/>
              <a:latin typeface="SassoonPrimaryInfant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4860032" y="3417888"/>
            <a:ext cx="3600400" cy="22433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charset="0"/>
                <a:cs typeface="Arial" pitchFamily="34" charset="0"/>
              </a:rPr>
              <a:t>An             describes how a verb is done e.g. slowly, cleverly, very..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WordArt 10"/>
          <p:cNvSpPr>
            <a:spLocks noChangeArrowheads="1" noChangeShapeType="1" noTextEdit="1"/>
          </p:cNvSpPr>
          <p:nvPr/>
        </p:nvSpPr>
        <p:spPr bwMode="auto">
          <a:xfrm>
            <a:off x="5724128" y="3512815"/>
            <a:ext cx="1440160" cy="56425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SassoonPrimaryInfant"/>
              </a:rPr>
              <a:t>adverb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752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27217"/>
              </p:ext>
            </p:extLst>
          </p:nvPr>
        </p:nvGraphicFramePr>
        <p:xfrm>
          <a:off x="467544" y="1340768"/>
          <a:ext cx="8352927" cy="4176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8547"/>
                <a:gridCol w="2143790"/>
                <a:gridCol w="2143790"/>
                <a:gridCol w="2016800"/>
              </a:tblGrid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dog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sat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mysterious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car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carefully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boy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sleep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took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make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creatively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camera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smart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run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steep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quickly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moonlit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bitterly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fantastic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snow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faintly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pretty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fall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elephant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hop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excitedly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bubble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cook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large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girl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calmly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book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broken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read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hat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chase</a:t>
                      </a:r>
                      <a:endParaRPr lang="en-GB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house</a:t>
                      </a: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666954" y="404664"/>
            <a:ext cx="7859470" cy="71215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charset="0"/>
                <a:cs typeface="Arial" pitchFamily="34" charset="0"/>
              </a:rPr>
              <a:t>Write 4 lists in your book: nouns, verbs, adjectives and adverbs. Place each of these words in the correct list.  </a:t>
            </a:r>
          </a:p>
        </p:txBody>
      </p:sp>
    </p:spTree>
    <p:extLst>
      <p:ext uri="{BB962C8B-B14F-4D97-AF65-F5344CB8AC3E}">
        <p14:creationId xmlns:p14="http://schemas.microsoft.com/office/powerpoint/2010/main" val="183794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61191"/>
              </p:ext>
            </p:extLst>
          </p:nvPr>
        </p:nvGraphicFramePr>
        <p:xfrm>
          <a:off x="467544" y="1340768"/>
          <a:ext cx="8352927" cy="4176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8547"/>
                <a:gridCol w="2143790"/>
                <a:gridCol w="2143790"/>
                <a:gridCol w="2016800"/>
              </a:tblGrid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dog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sat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mysterious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car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carefully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boy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sleep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took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make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creatively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camera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smart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run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steep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quickly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moonlit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bitterly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fantastic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snow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faintly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pretty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fall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elephant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hop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excitedly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bubble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cook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large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girl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calmly</a:t>
                      </a:r>
                      <a:endParaRPr lang="en-GB" sz="12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book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effectLst/>
                        </a:rPr>
                        <a:t>broken</a:t>
                      </a:r>
                      <a:endParaRPr lang="en-GB" sz="1200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read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hat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7030A0"/>
                          </a:solidFill>
                          <a:effectLst/>
                        </a:rPr>
                        <a:t>chase</a:t>
                      </a:r>
                      <a:endParaRPr lang="en-GB" sz="1200" dirty="0">
                        <a:solidFill>
                          <a:srgbClr val="7030A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house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666954" y="404664"/>
            <a:ext cx="7859470" cy="71215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charset="0"/>
                <a:cs typeface="Arial" pitchFamily="34" charset="0"/>
              </a:rPr>
              <a:t>How did you do?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assoonPrimaryInfant" charset="0"/>
                <a:cs typeface="Arial" pitchFamily="34" charset="0"/>
              </a:rPr>
              <a:t>Nouns are in red.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assoonPrimaryInfant" charset="0"/>
                <a:cs typeface="Arial" pitchFamily="34" charset="0"/>
              </a:rPr>
              <a:t>Verbs are in purple.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assoonPrimaryInfant" charset="0"/>
                <a:cs typeface="Arial" pitchFamily="34" charset="0"/>
              </a:rPr>
              <a:t>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assoonPrimaryInfant" charset="0"/>
                <a:cs typeface="Arial" pitchFamily="34" charset="0"/>
              </a:rPr>
              <a:t>Adjectives are in green. 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assoonPrimaryInfant" charset="0"/>
                <a:cs typeface="Arial" pitchFamily="34" charset="0"/>
              </a:rPr>
              <a:t>Adverbs are in blue.  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11560" y="5805264"/>
            <a:ext cx="7859470" cy="71215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600" dirty="0" smtClean="0">
                <a:latin typeface="SassoonPrimaryInfant"/>
              </a:rPr>
              <a:t>Now write </a:t>
            </a:r>
            <a:r>
              <a:rPr lang="en-US" sz="1600" dirty="0">
                <a:latin typeface="SassoonPrimaryInfant"/>
              </a:rPr>
              <a:t>3 sentences </a:t>
            </a:r>
            <a:r>
              <a:rPr lang="en-US" sz="1600" dirty="0" smtClean="0">
                <a:latin typeface="SassoonPrimaryInfant"/>
              </a:rPr>
              <a:t>of your own which each include a </a:t>
            </a:r>
            <a:r>
              <a:rPr lang="en-US" sz="1600" dirty="0">
                <a:latin typeface="SassoonPrimaryInfant"/>
              </a:rPr>
              <a:t>noun, an adjective, a verb and an adverb.</a:t>
            </a:r>
            <a:endParaRPr lang="en-GB" sz="1600" dirty="0"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108289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43608" y="2064807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/>
                <a:latin typeface="SassoonPrimaryInfant"/>
              </a:rPr>
              <a:t>Punctuation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316251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681160" y="556600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1008883" y="836661"/>
            <a:ext cx="7272808" cy="244827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/>
              </a:rPr>
              <a:t>Commas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PrimaryInfant"/>
            </a:endParaRPr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 rot="20914084">
            <a:off x="1094168" y="3648012"/>
            <a:ext cx="2304256" cy="94189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SassoonPrimaryInfant"/>
              </a:rPr>
              <a:t>In a list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SassoonPrimaryInfant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 rot="1004486">
            <a:off x="4360203" y="3852400"/>
            <a:ext cx="4096976" cy="125600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SassoonPrimaryInfant"/>
              </a:rPr>
              <a:t>In place of brackets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effectLst/>
              <a:latin typeface="SassoonPrimaryInfant"/>
            </a:endParaRPr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2411760" y="4860377"/>
            <a:ext cx="3528392" cy="94189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GB" sz="2400" kern="10" spc="0" dirty="0" smtClean="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FF"/>
                </a:solidFill>
                <a:effectLst/>
                <a:latin typeface="SassoonPrimaryInfant"/>
              </a:rPr>
              <a:t>Between clauses</a:t>
            </a:r>
            <a:endParaRPr lang="en-GB" sz="2400" kern="10" spc="0" dirty="0">
              <a:ln w="3175">
                <a:solidFill>
                  <a:srgbClr val="000000"/>
                </a:solidFill>
                <a:round/>
                <a:headEnd/>
                <a:tailEnd/>
              </a:ln>
              <a:solidFill>
                <a:srgbClr val="3399FF"/>
              </a:solidFill>
              <a:effectLst/>
              <a:latin typeface="SassoonPrimaryInfant"/>
            </a:endParaRPr>
          </a:p>
        </p:txBody>
      </p:sp>
    </p:spTree>
    <p:extLst>
      <p:ext uri="{BB962C8B-B14F-4D97-AF65-F5344CB8AC3E}">
        <p14:creationId xmlns:p14="http://schemas.microsoft.com/office/powerpoint/2010/main" val="40311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95536" y="692696"/>
            <a:ext cx="7923287" cy="5464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assoonPrimaryInfant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14941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>
                <a:latin typeface="SassoonPrimaryInfant"/>
              </a:rPr>
              <a:t>A comma is a punctuation mark</a:t>
            </a:r>
          </a:p>
          <a:p>
            <a:r>
              <a:rPr lang="en-GB" altLang="en-US" dirty="0" smtClean="0">
                <a:latin typeface="SassoonPrimaryInfant"/>
              </a:rPr>
              <a:t>It tells us to take a brief pause when we are reading – not as long as a full stop.</a:t>
            </a:r>
          </a:p>
          <a:p>
            <a:r>
              <a:rPr lang="en-GB" altLang="en-US" dirty="0" smtClean="0">
                <a:latin typeface="SassoonPrimaryInfant"/>
              </a:rPr>
              <a:t>It is the most common punctuation mark but it has to be used carefully.</a:t>
            </a:r>
          </a:p>
          <a:p>
            <a:endParaRPr lang="en-GB" altLang="en-US" dirty="0">
              <a:latin typeface="SassoonPrimaryInfant"/>
            </a:endParaRPr>
          </a:p>
          <a:p>
            <a:endParaRPr lang="en-GB" altLang="en-US" dirty="0">
              <a:latin typeface="SassoonPrimaryInfan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6092">
            <a:off x="3087507" y="3789041"/>
            <a:ext cx="19812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1034</Words>
  <Application>Microsoft Office PowerPoint</Application>
  <PresentationFormat>On-screen Show (4:3)</PresentationFormat>
  <Paragraphs>357</Paragraphs>
  <Slides>38</Slides>
  <Notes>0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Roscoe-head</dc:creator>
  <cp:lastModifiedBy>Roscoe-head</cp:lastModifiedBy>
  <cp:revision>19</cp:revision>
  <dcterms:created xsi:type="dcterms:W3CDTF">2015-03-02T09:17:21Z</dcterms:created>
  <dcterms:modified xsi:type="dcterms:W3CDTF">2015-03-03T09:21:05Z</dcterms:modified>
</cp:coreProperties>
</file>